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8"/>
  </p:notesMasterIdLst>
  <p:handoutMasterIdLst>
    <p:handoutMasterId r:id="rId39"/>
  </p:handoutMasterIdLst>
  <p:sldIdLst>
    <p:sldId id="256" r:id="rId2"/>
    <p:sldId id="258" r:id="rId3"/>
    <p:sldId id="259" r:id="rId4"/>
    <p:sldId id="260" r:id="rId5"/>
    <p:sldId id="289" r:id="rId6"/>
    <p:sldId id="290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12" r:id="rId17"/>
    <p:sldId id="262" r:id="rId18"/>
    <p:sldId id="261" r:id="rId19"/>
    <p:sldId id="302" r:id="rId20"/>
    <p:sldId id="300" r:id="rId21"/>
    <p:sldId id="263" r:id="rId22"/>
    <p:sldId id="265" r:id="rId23"/>
    <p:sldId id="301" r:id="rId24"/>
    <p:sldId id="266" r:id="rId25"/>
    <p:sldId id="304" r:id="rId26"/>
    <p:sldId id="305" r:id="rId27"/>
    <p:sldId id="306" r:id="rId28"/>
    <p:sldId id="307" r:id="rId29"/>
    <p:sldId id="267" r:id="rId30"/>
    <p:sldId id="268" r:id="rId31"/>
    <p:sldId id="269" r:id="rId32"/>
    <p:sldId id="308" r:id="rId33"/>
    <p:sldId id="313" r:id="rId34"/>
    <p:sldId id="309" r:id="rId35"/>
    <p:sldId id="310" r:id="rId36"/>
    <p:sldId id="311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/>
    <p:restoredTop sz="93770"/>
  </p:normalViewPr>
  <p:slideViewPr>
    <p:cSldViewPr snapToGrid="0" snapToObjects="1">
      <p:cViewPr varScale="1">
        <p:scale>
          <a:sx n="100" d="100"/>
          <a:sy n="100" d="100"/>
        </p:scale>
        <p:origin x="16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image" Target="../media/image81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image" Target="../media/image8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293B26-DCD9-FE4F-9FE4-30F434F2E0A0}" type="datetimeFigureOut">
              <a:rPr lang="en-US" smtClean="0"/>
              <a:t>1/19/22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E2953-BF70-B04A-AAF4-4A6BE5C2B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983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D98828-B440-F849-A996-B43452500FD5}" type="datetimeFigureOut">
              <a:rPr lang="en-US" smtClean="0"/>
              <a:t>1/19/22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C50056-55B1-0749-B59A-9768440B4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14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50056-55B1-0749-B59A-9768440B4F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41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50056-55B1-0749-B59A-9768440B4F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56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50056-55B1-0749-B59A-9768440B4F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76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50056-55B1-0749-B59A-9768440B4F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64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50056-55B1-0749-B59A-9768440B4F5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45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50056-55B1-0749-B59A-9768440B4F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67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50056-55B1-0749-B59A-9768440B4F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975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50056-55B1-0749-B59A-9768440B4F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51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50056-55B1-0749-B59A-9768440B4F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97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50056-55B1-0749-B59A-9768440B4F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005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50056-55B1-0749-B59A-9768440B4F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31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50056-55B1-0749-B59A-9768440B4F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50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50056-55B1-0749-B59A-9768440B4F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10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AF2F5-1192-D742-B140-11B0E960F5D0}" type="datetime1">
              <a:rPr lang="zh-CN" altLang="en-US" smtClean="0"/>
              <a:t>2022/1/19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92875-A797-8E4B-BBDE-032089683CFD}" type="datetime1">
              <a:rPr lang="zh-CN" altLang="en-US" smtClean="0"/>
              <a:t>2022/1/19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88AA-9B27-B540-8ADC-70C1BFED11FA}" type="datetime1">
              <a:rPr lang="zh-CN" altLang="en-US" smtClean="0"/>
              <a:t>2022/1/19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1370C-29B2-F84C-97F5-DA53EA3317E9}" type="datetime1">
              <a:rPr lang="zh-CN" altLang="en-US" smtClean="0"/>
              <a:t>2022/1/19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C6D42-9DC8-0B45-9820-9DE3648071C3}" type="datetime1">
              <a:rPr lang="zh-CN" altLang="en-US" smtClean="0"/>
              <a:t>2022/1/19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1E2BD-AFCF-714E-B58D-3DF01B9B698D}" type="datetime1">
              <a:rPr lang="zh-CN" altLang="en-US" smtClean="0"/>
              <a:t>2022/1/19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8E1D9-6A77-DA47-97B9-0AF7408CD175}" type="datetime1">
              <a:rPr lang="zh-CN" altLang="en-US" smtClean="0"/>
              <a:t>2022/1/19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BBE42-BA27-1044-A2A0-108B164A190E}" type="datetime1">
              <a:rPr lang="zh-CN" altLang="en-US" smtClean="0"/>
              <a:t>2022/1/19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A101D-A711-4246-80E0-55ABA30A2819}" type="datetime1">
              <a:rPr lang="zh-CN" altLang="en-US" smtClean="0"/>
              <a:t>2022/1/19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1CEC-5258-624C-A248-475F21C0C49C}" type="datetime1">
              <a:rPr lang="zh-CN" altLang="en-US" smtClean="0"/>
              <a:t>2022/1/19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52E41-10D4-F847-8717-4DCED7E8A2A9}" type="datetime1">
              <a:rPr lang="zh-CN" altLang="en-US" smtClean="0"/>
              <a:t>2022/1/19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7057B03E-9DFD-B94E-8D8E-A38CC3833231}" type="datetime1">
              <a:rPr lang="zh-CN" altLang="en-US" smtClean="0"/>
              <a:t>2022/1/19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0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0.png"/><Relationship Id="rId7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0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1.tif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3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2.png"/><Relationship Id="rId10" Type="http://schemas.openxmlformats.org/officeDocument/2006/relationships/image" Target="../media/image80.png"/><Relationship Id="rId4" Type="http://schemas.openxmlformats.org/officeDocument/2006/relationships/image" Target="../media/image75.png"/><Relationship Id="rId9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wmf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8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81.emf"/><Relationship Id="rId4" Type="http://schemas.openxmlformats.org/officeDocument/2006/relationships/oleObject" Target="../embeddings/oleObject6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8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84.emf"/><Relationship Id="rId4" Type="http://schemas.openxmlformats.org/officeDocument/2006/relationships/oleObject" Target="../embeddings/oleObject8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13" Type="http://schemas.openxmlformats.org/officeDocument/2006/relationships/image" Target="../media/image9.png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2.bin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6.wmf"/><Relationship Id="rId4" Type="http://schemas.openxmlformats.org/officeDocument/2006/relationships/image" Target="../media/image8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50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600" dirty="0"/>
              <a:t>Linear Regression</a:t>
            </a:r>
            <a:r>
              <a:rPr lang="zh-CN" altLang="en-US" sz="4600" dirty="0"/>
              <a:t> </a:t>
            </a:r>
            <a:r>
              <a:rPr lang="en-US" altLang="zh-CN" sz="4600" dirty="0"/>
              <a:t>–</a:t>
            </a:r>
            <a:r>
              <a:rPr lang="zh-CN" altLang="en-US" sz="4600" dirty="0"/>
              <a:t> </a:t>
            </a:r>
            <a:r>
              <a:rPr lang="en-US" altLang="zh-CN" sz="4600" dirty="0"/>
              <a:t>PART</a:t>
            </a:r>
            <a:r>
              <a:rPr lang="zh-CN" altLang="en-US" sz="4600" dirty="0"/>
              <a:t> </a:t>
            </a:r>
            <a:r>
              <a:rPr lang="en-US" altLang="zh-CN" sz="4600" dirty="0"/>
              <a:t>I</a:t>
            </a:r>
            <a:endParaRPr lang="en-US" sz="4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Chapter 03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26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649E1B-3578-E744-8718-5B9EDDCB5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Hypothesis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Test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1F9454-1FA7-964E-A39B-93D54B6CC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282485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Hypothesis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includes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i="1" dirty="0"/>
              <a:t>null</a:t>
            </a:r>
            <a:r>
              <a:rPr kumimoji="1" lang="zh-CN" altLang="en-US" i="1" dirty="0"/>
              <a:t> </a:t>
            </a:r>
            <a:r>
              <a:rPr kumimoji="1" lang="en-US" altLang="zh-CN" i="1" dirty="0"/>
              <a:t>hypothesis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i="1" dirty="0"/>
              <a:t>alternative</a:t>
            </a:r>
            <a:r>
              <a:rPr kumimoji="1" lang="zh-CN" altLang="en-US" i="1" dirty="0"/>
              <a:t> </a:t>
            </a:r>
            <a:r>
              <a:rPr kumimoji="1" lang="en-US" altLang="zh-CN" i="1" dirty="0"/>
              <a:t>hypothesis.</a:t>
            </a:r>
            <a:r>
              <a:rPr kumimoji="1" lang="zh-CN" altLang="en-US" i="1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tries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whether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null</a:t>
            </a:r>
            <a:r>
              <a:rPr kumimoji="1" lang="zh-CN" altLang="en-US" dirty="0"/>
              <a:t> </a:t>
            </a:r>
            <a:r>
              <a:rPr kumimoji="1" lang="en-US" altLang="zh-CN" dirty="0"/>
              <a:t>hypothesis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acceptable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some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experiments.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EA911E8-1835-FE4E-B3E5-72B930CE7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C33BCEC-1AB1-1E41-99F0-27CDF37BF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10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E3EF9FE-9A79-864D-B37C-8D4BCBD90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165528"/>
            <a:ext cx="3513070" cy="331276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08200A2-EB50-7144-82E4-1EF18776F8F7}"/>
              </a:ext>
            </a:extLst>
          </p:cNvPr>
          <p:cNvSpPr txBox="1"/>
          <p:nvPr/>
        </p:nvSpPr>
        <p:spPr>
          <a:xfrm>
            <a:off x="4571881" y="3165528"/>
            <a:ext cx="40387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If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soldier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doubt whether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both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sides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coins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are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 same,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what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can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do?</a:t>
            </a:r>
          </a:p>
          <a:p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general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won’t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let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him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investigate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each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coin.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What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 soldier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know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single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tossing experiment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that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all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50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coins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are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head.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18205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F8C8C5-D731-A64F-AB1B-4685543AD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Hypothesis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Test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425D78-2DC1-F941-9622-548FE9C0D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54064"/>
          </a:xfrm>
        </p:spPr>
        <p:txBody>
          <a:bodyPr/>
          <a:lstStyle/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soldier</a:t>
            </a:r>
            <a:r>
              <a:rPr kumimoji="1" lang="zh-CN" altLang="en-US" dirty="0"/>
              <a:t> </a:t>
            </a:r>
            <a:r>
              <a:rPr kumimoji="1" lang="en-US" altLang="zh-CN" dirty="0"/>
              <a:t>makes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null</a:t>
            </a:r>
            <a:r>
              <a:rPr kumimoji="1" lang="zh-CN" altLang="en-US" dirty="0"/>
              <a:t> </a:t>
            </a:r>
            <a:r>
              <a:rPr kumimoji="1" lang="en-US" altLang="zh-CN" dirty="0"/>
              <a:t>hypothesis: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539F9E-B4F9-2D4F-93AF-0AFDB08B3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B992E2-F740-A542-BA78-115C1E8E8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6BBCFB8-4E91-9A40-A9AE-5E90AD29B16E}"/>
                  </a:ext>
                </a:extLst>
              </p:cNvPr>
              <p:cNvSpPr txBox="1"/>
              <p:nvPr/>
            </p:nvSpPr>
            <p:spPr>
              <a:xfrm>
                <a:off x="2557221" y="2154264"/>
                <a:ext cx="4594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All 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coins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are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different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both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sides.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6BBCFB8-4E91-9A40-A9AE-5E90AD29B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221" y="2154264"/>
                <a:ext cx="4594463" cy="369332"/>
              </a:xfrm>
              <a:prstGeom prst="rect">
                <a:avLst/>
              </a:prstGeom>
              <a:blipFill>
                <a:blip r:embed="rId2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内容占位符 2">
            <a:extLst>
              <a:ext uri="{FF2B5EF4-FFF2-40B4-BE49-F238E27FC236}">
                <a16:creationId xmlns:a16="http://schemas.microsoft.com/office/drawing/2014/main" id="{DF22E24B-2E51-7E48-9E57-0C0E71C3828B}"/>
              </a:ext>
            </a:extLst>
          </p:cNvPr>
          <p:cNvSpPr txBox="1">
            <a:spLocks/>
          </p:cNvSpPr>
          <p:nvPr/>
        </p:nvSpPr>
        <p:spPr>
          <a:xfrm>
            <a:off x="457200" y="2523596"/>
            <a:ext cx="8229600" cy="554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He</a:t>
            </a:r>
            <a:r>
              <a:rPr kumimoji="1" lang="zh-CN" altLang="en-US" dirty="0"/>
              <a:t> </a:t>
            </a:r>
            <a:r>
              <a:rPr kumimoji="1" lang="en-US" altLang="zh-CN" dirty="0"/>
              <a:t>also</a:t>
            </a:r>
            <a:r>
              <a:rPr kumimoji="1" lang="zh-CN" altLang="en-US" dirty="0"/>
              <a:t> </a:t>
            </a:r>
            <a:r>
              <a:rPr kumimoji="1" lang="en-US" altLang="zh-CN" dirty="0"/>
              <a:t>makes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alternative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hypothesis: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DB8B6A3-55C2-CF41-B192-40A733CD7DA6}"/>
                  </a:ext>
                </a:extLst>
              </p:cNvPr>
              <p:cNvSpPr txBox="1"/>
              <p:nvPr/>
            </p:nvSpPr>
            <p:spPr>
              <a:xfrm>
                <a:off x="2557220" y="2892994"/>
                <a:ext cx="49569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Some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coins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are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same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both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sides.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DB8B6A3-55C2-CF41-B192-40A733CD7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220" y="2892994"/>
                <a:ext cx="4956934" cy="369332"/>
              </a:xfrm>
              <a:prstGeom prst="rect">
                <a:avLst/>
              </a:prstGeom>
              <a:blipFill>
                <a:blip r:embed="rId3"/>
                <a:stretch>
                  <a:fillRect t="-10345" b="-24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D77AB056-A7A8-FE4B-BC5D-2456AE0DECA6}"/>
              </a:ext>
            </a:extLst>
          </p:cNvPr>
          <p:cNvSpPr txBox="1">
            <a:spLocks/>
          </p:cNvSpPr>
          <p:nvPr/>
        </p:nvSpPr>
        <p:spPr>
          <a:xfrm>
            <a:off x="457200" y="3503241"/>
            <a:ext cx="8229600" cy="554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calculates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probability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experiment: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ED8CA45-9972-424F-9E9D-A6F4C32FCBC4}"/>
                  </a:ext>
                </a:extLst>
              </p:cNvPr>
              <p:cNvSpPr txBox="1"/>
              <p:nvPr/>
            </p:nvSpPr>
            <p:spPr>
              <a:xfrm>
                <a:off x="3581953" y="4057305"/>
                <a:ext cx="1980094" cy="5849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=8.8×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−16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ED8CA45-9972-424F-9E9D-A6F4C32FC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953" y="4057305"/>
                <a:ext cx="1980094" cy="584904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6B3E2662-3D72-C042-A44D-1F06A4C4DBFD}"/>
              </a:ext>
            </a:extLst>
          </p:cNvPr>
          <p:cNvSpPr txBox="1">
            <a:spLocks/>
          </p:cNvSpPr>
          <p:nvPr/>
        </p:nvSpPr>
        <p:spPr>
          <a:xfrm>
            <a:off x="457200" y="4642208"/>
            <a:ext cx="8229600" cy="1182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He</a:t>
            </a:r>
            <a:r>
              <a:rPr kumimoji="1" lang="zh-CN" altLang="en-US" dirty="0"/>
              <a:t> </a:t>
            </a:r>
            <a:r>
              <a:rPr kumimoji="1" lang="en-US" altLang="zh-CN" dirty="0"/>
              <a:t>decides</a:t>
            </a:r>
            <a:r>
              <a:rPr kumimoji="1" lang="zh-CN" altLang="en-US" dirty="0"/>
              <a:t> </a:t>
            </a:r>
            <a:r>
              <a:rPr kumimoji="1" lang="en-US" altLang="zh-CN" dirty="0"/>
              <a:t>if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probability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null</a:t>
            </a:r>
            <a:r>
              <a:rPr kumimoji="1" lang="zh-CN" altLang="en-US" dirty="0"/>
              <a:t> </a:t>
            </a:r>
            <a:r>
              <a:rPr kumimoji="1" lang="en-US" altLang="zh-CN" dirty="0"/>
              <a:t>hypothesis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smaller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than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threshold,</a:t>
            </a:r>
            <a:r>
              <a:rPr kumimoji="1" lang="zh-CN" altLang="en-US" dirty="0"/>
              <a:t> </a:t>
            </a:r>
            <a:r>
              <a:rPr kumimoji="1" lang="en-US" altLang="zh-CN" dirty="0"/>
              <a:t>say</a:t>
            </a:r>
            <a:r>
              <a:rPr kumimoji="1" lang="zh-CN" altLang="en-US" dirty="0"/>
              <a:t> </a:t>
            </a:r>
            <a:r>
              <a:rPr kumimoji="1" lang="en-US" altLang="zh-CN" dirty="0"/>
              <a:t>0.05,</a:t>
            </a:r>
            <a:r>
              <a:rPr kumimoji="1" lang="zh-CN" altLang="en-US" dirty="0"/>
              <a:t> </a:t>
            </a:r>
            <a:r>
              <a:rPr kumimoji="1" lang="en-US" altLang="zh-CN" dirty="0"/>
              <a:t>he</a:t>
            </a:r>
            <a:r>
              <a:rPr kumimoji="1" lang="zh-CN" altLang="en-US" dirty="0"/>
              <a:t> </a:t>
            </a:r>
            <a:r>
              <a:rPr kumimoji="1" lang="en-US" altLang="zh-CN" dirty="0"/>
              <a:t>will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reject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null</a:t>
            </a:r>
            <a:r>
              <a:rPr kumimoji="1" lang="zh-CN" altLang="en-US" dirty="0"/>
              <a:t> </a:t>
            </a:r>
            <a:r>
              <a:rPr kumimoji="1" lang="en-US" altLang="zh-CN" dirty="0"/>
              <a:t>hypothesis.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C2B9AA6-6B0D-6949-9FDA-F63ABB763899}"/>
                  </a:ext>
                </a:extLst>
              </p:cNvPr>
              <p:cNvSpPr txBox="1"/>
              <p:nvPr/>
            </p:nvSpPr>
            <p:spPr>
              <a:xfrm>
                <a:off x="3089382" y="5933187"/>
                <a:ext cx="2965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reject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and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accept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C2B9AA6-6B0D-6949-9FDA-F63ABB763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382" y="5933187"/>
                <a:ext cx="2965235" cy="369332"/>
              </a:xfrm>
              <a:prstGeom prst="rect">
                <a:avLst/>
              </a:prstGeom>
              <a:blipFill>
                <a:blip r:embed="rId5"/>
                <a:stretch>
                  <a:fillRect l="-1277" t="-3333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1400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6E0BC8-074B-2648-B5E8-B939E7DE4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Hypothesis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p-value</a:t>
            </a: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D31101-9E9E-A741-8A48-7BB1E8733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9776022-38B3-AD49-BF10-A240414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12</a:t>
            </a:fld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A2D822A-9641-6544-A998-641DA4425FB8}"/>
              </a:ext>
            </a:extLst>
          </p:cNvPr>
          <p:cNvSpPr txBox="1"/>
          <p:nvPr/>
        </p:nvSpPr>
        <p:spPr>
          <a:xfrm>
            <a:off x="457200" y="1524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practice,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samples</a:t>
            </a:r>
            <a:r>
              <a:rPr kumimoji="1" lang="zh-CN" altLang="en-US" dirty="0"/>
              <a:t> </a:t>
            </a:r>
            <a:r>
              <a:rPr kumimoji="1" lang="en-US" altLang="zh-CN" dirty="0"/>
              <a:t>follow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 </a:t>
            </a:r>
            <a:r>
              <a:rPr kumimoji="1" lang="en-US" altLang="zh-CN" i="1" dirty="0"/>
              <a:t>t-</a:t>
            </a:r>
            <a:r>
              <a:rPr kumimoji="1" lang="en-US" altLang="zh-CN" dirty="0"/>
              <a:t>distribution.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useful</a:t>
            </a:r>
            <a:r>
              <a:rPr kumimoji="1" lang="zh-CN" altLang="en-US" dirty="0"/>
              <a:t> </a:t>
            </a:r>
            <a:r>
              <a:rPr kumimoji="1" lang="en-US" altLang="zh-CN" dirty="0"/>
              <a:t>when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don’t</a:t>
            </a:r>
            <a:r>
              <a:rPr kumimoji="1" lang="zh-CN" altLang="en-US" dirty="0"/>
              <a:t> </a:t>
            </a:r>
            <a:r>
              <a:rPr kumimoji="1" lang="en-US" altLang="zh-CN" dirty="0"/>
              <a:t>know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distribution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population.</a:t>
            </a:r>
            <a:r>
              <a:rPr kumimoji="1" lang="zh-CN" altLang="en-US" dirty="0"/>
              <a:t> </a:t>
            </a:r>
            <a:r>
              <a:rPr kumimoji="1" lang="en-US" altLang="zh-CN" i="1" dirty="0"/>
              <a:t>t-</a:t>
            </a:r>
            <a:r>
              <a:rPr kumimoji="1" lang="en-US" altLang="zh-CN" dirty="0"/>
              <a:t>distribution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very</a:t>
            </a:r>
            <a:r>
              <a:rPr kumimoji="1" lang="zh-CN" altLang="en-US" dirty="0"/>
              <a:t> </a:t>
            </a:r>
            <a:r>
              <a:rPr kumimoji="1" lang="en-US" altLang="zh-CN" dirty="0"/>
              <a:t>close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normal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distribution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when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size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greater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than</a:t>
            </a:r>
            <a:r>
              <a:rPr kumimoji="1" lang="zh-CN" altLang="en-US" dirty="0"/>
              <a:t> </a:t>
            </a:r>
            <a:r>
              <a:rPr kumimoji="1" lang="en-US" altLang="zh-CN" dirty="0"/>
              <a:t>30.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D121FA-C1A3-F84D-92FA-2C5BC68C2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777" y="2514600"/>
            <a:ext cx="6224445" cy="33516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CCCBC7A-8D61-F941-99FA-BBB42DAF8950}"/>
                  </a:ext>
                </a:extLst>
              </p:cNvPr>
              <p:cNvSpPr txBox="1"/>
              <p:nvPr/>
            </p:nvSpPr>
            <p:spPr>
              <a:xfrm>
                <a:off x="131523" y="5724435"/>
                <a:ext cx="873690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Unlike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Binomial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distribution,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t-distribution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normal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distribution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cannot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compute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probability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point.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Hence,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one-sided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p-value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calculates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and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two-sided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p-value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calculates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zh-CN" alt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𝑜𝑟</m:t>
                            </m:r>
                            <m:r>
                              <a:rPr kumimoji="1" lang="zh-CN" alt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func>
                      <m:func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/>
                  <a:t>.</a:t>
                </a:r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CCCBC7A-8D61-F941-99FA-BBB42DAF8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23" y="5724435"/>
                <a:ext cx="8736903" cy="923330"/>
              </a:xfrm>
              <a:prstGeom prst="rect">
                <a:avLst/>
              </a:prstGeom>
              <a:blipFill>
                <a:blip r:embed="rId3"/>
                <a:stretch>
                  <a:fillRect l="-435" t="-2740" b="-95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1644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AD5AD2-06B1-F849-9EC2-66325F3CE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Hypothesis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Linear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1F952B-28AA-2A44-A997-C97947AAB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235AD7C-FD7E-654E-BA3E-E07B9A029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62C1541-2AE1-F245-8B1B-8EB6ECB8E1BF}"/>
                  </a:ext>
                </a:extLst>
              </p:cNvPr>
              <p:cNvSpPr txBox="1"/>
              <p:nvPr/>
            </p:nvSpPr>
            <p:spPr>
              <a:xfrm>
                <a:off x="1549830" y="1709928"/>
                <a:ext cx="48201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There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no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relationship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between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X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and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Y.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62C1541-2AE1-F245-8B1B-8EB6ECB8E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830" y="1709928"/>
                <a:ext cx="4820166" cy="369332"/>
              </a:xfrm>
              <a:prstGeom prst="rect">
                <a:avLst/>
              </a:prstGeom>
              <a:blipFill>
                <a:blip r:embed="rId2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4238A1F-E20B-DF41-81BD-BC73BBE66B3C}"/>
                  </a:ext>
                </a:extLst>
              </p:cNvPr>
              <p:cNvSpPr txBox="1"/>
              <p:nvPr/>
            </p:nvSpPr>
            <p:spPr>
              <a:xfrm>
                <a:off x="1549830" y="2265188"/>
                <a:ext cx="51400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There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some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relationship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between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X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and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Y.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4238A1F-E20B-DF41-81BD-BC73BBE66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830" y="2265188"/>
                <a:ext cx="5140061" cy="369332"/>
              </a:xfrm>
              <a:prstGeom prst="rect">
                <a:avLst/>
              </a:prstGeom>
              <a:blipFill>
                <a:blip r:embed="rId3"/>
                <a:stretch>
                  <a:fillRect t="-3333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A0364E97-D696-EC49-BDD4-58456FCD675D}"/>
              </a:ext>
            </a:extLst>
          </p:cNvPr>
          <p:cNvSpPr txBox="1"/>
          <p:nvPr/>
        </p:nvSpPr>
        <p:spPr>
          <a:xfrm>
            <a:off x="480447" y="2867186"/>
            <a:ext cx="1770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Mathematically,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2684232-A225-FA4A-8B72-8E160B4E403A}"/>
                  </a:ext>
                </a:extLst>
              </p:cNvPr>
              <p:cNvSpPr txBox="1"/>
              <p:nvPr/>
            </p:nvSpPr>
            <p:spPr>
              <a:xfrm>
                <a:off x="2794273" y="3142214"/>
                <a:ext cx="23433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2684232-A225-FA4A-8B72-8E160B4E4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273" y="3142214"/>
                <a:ext cx="2343398" cy="369332"/>
              </a:xfrm>
              <a:prstGeom prst="rect">
                <a:avLst/>
              </a:prstGeom>
              <a:blipFill>
                <a:blip r:embed="rId4"/>
                <a:stretch>
                  <a:fillRect t="-3333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44F2AD8E-3618-1141-B7B1-5D818963AAED}"/>
              </a:ext>
            </a:extLst>
          </p:cNvPr>
          <p:cNvSpPr txBox="1"/>
          <p:nvPr/>
        </p:nvSpPr>
        <p:spPr>
          <a:xfrm>
            <a:off x="457200" y="3770081"/>
            <a:ext cx="2001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calculate</a:t>
            </a:r>
            <a:r>
              <a:rPr kumimoji="1" lang="zh-CN" altLang="en-US" dirty="0"/>
              <a:t> </a:t>
            </a:r>
            <a:r>
              <a:rPr kumimoji="1" lang="en-US" altLang="zh-CN" i="1" dirty="0"/>
              <a:t>t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3314B3A-0E18-B445-A08D-E1D6977DDBDD}"/>
                  </a:ext>
                </a:extLst>
              </p:cNvPr>
              <p:cNvSpPr txBox="1"/>
              <p:nvPr/>
            </p:nvSpPr>
            <p:spPr>
              <a:xfrm>
                <a:off x="3220883" y="4085828"/>
                <a:ext cx="1093248" cy="6633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−0</m:t>
                          </m:r>
                        </m:num>
                        <m:den>
                          <m:acc>
                            <m:accPr>
                              <m:chr m:val="̂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</m:acc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3314B3A-0E18-B445-A08D-E1D6977DD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883" y="4085828"/>
                <a:ext cx="1093248" cy="663323"/>
              </a:xfrm>
              <a:prstGeom prst="rect">
                <a:avLst/>
              </a:prstGeom>
              <a:blipFill>
                <a:blip r:embed="rId5"/>
                <a:stretch>
                  <a:fillRect l="-3448" t="-9434" r="-3448" b="-94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1A073F24-0D51-1342-A7E0-F59EB08A6677}"/>
              </a:ext>
            </a:extLst>
          </p:cNvPr>
          <p:cNvSpPr txBox="1"/>
          <p:nvPr/>
        </p:nvSpPr>
        <p:spPr>
          <a:xfrm>
            <a:off x="480447" y="4958336"/>
            <a:ext cx="5796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calculate</a:t>
            </a:r>
            <a:r>
              <a:rPr kumimoji="1" lang="zh-CN" altLang="en-US" dirty="0"/>
              <a:t> </a:t>
            </a:r>
            <a:r>
              <a:rPr kumimoji="1" lang="en-US" altLang="zh-CN" i="1" dirty="0"/>
              <a:t>p-value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i="1" dirty="0"/>
              <a:t>t-</a:t>
            </a:r>
            <a:r>
              <a:rPr kumimoji="1" lang="en-US" altLang="zh-CN" dirty="0"/>
              <a:t>distribution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freedom</a:t>
            </a:r>
            <a:r>
              <a:rPr kumimoji="1" lang="zh-CN" altLang="en-US" dirty="0"/>
              <a:t> </a:t>
            </a:r>
            <a:r>
              <a:rPr kumimoji="1" lang="en-US" altLang="zh-CN" i="1" dirty="0"/>
              <a:t>n-2.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A77C1CE-70A3-4B40-B8D2-7D4AB8BCF77E}"/>
                  </a:ext>
                </a:extLst>
              </p:cNvPr>
              <p:cNvSpPr txBox="1"/>
              <p:nvPr/>
            </p:nvSpPr>
            <p:spPr>
              <a:xfrm>
                <a:off x="4829870" y="4089547"/>
                <a:ext cx="3265509" cy="6596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𝑆𝐸</m:t>
                          </m:r>
                        </m:e>
                      </m:acc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zh-CN" alt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𝑅𝑆𝑆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A77C1CE-70A3-4B40-B8D2-7D4AB8BCF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9870" y="4089547"/>
                <a:ext cx="3265509" cy="659604"/>
              </a:xfrm>
              <a:prstGeom prst="rect">
                <a:avLst/>
              </a:prstGeom>
              <a:blipFill>
                <a:blip r:embed="rId6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A12740A-E431-5C4A-ADB1-B42B24D4B6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1200" y="5472824"/>
            <a:ext cx="2641600" cy="19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88CD193-9CB6-8547-85BE-EE15B05BDE09}"/>
                  </a:ext>
                </a:extLst>
              </p:cNvPr>
              <p:cNvSpPr txBox="1"/>
              <p:nvPr/>
            </p:nvSpPr>
            <p:spPr>
              <a:xfrm>
                <a:off x="6277227" y="5429574"/>
                <a:ext cx="10129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88CD193-9CB6-8547-85BE-EE15B05BD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227" y="5429574"/>
                <a:ext cx="1012906" cy="276999"/>
              </a:xfrm>
              <a:prstGeom prst="rect">
                <a:avLst/>
              </a:prstGeom>
              <a:blipFill>
                <a:blip r:embed="rId8"/>
                <a:stretch>
                  <a:fillRect l="-2469" t="-4545" r="-6173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9707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2A15BE-9106-8849-8048-F8434C755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9C7833-8663-2D40-B116-34E0140AF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205630"/>
          </a:xfrm>
        </p:spPr>
        <p:txBody>
          <a:bodyPr/>
          <a:lstStyle/>
          <a:p>
            <a:r>
              <a:rPr kumimoji="1" lang="en-US" altLang="zh-CN" dirty="0"/>
              <a:t>Fit</a:t>
            </a:r>
            <a:r>
              <a:rPr kumimoji="1" lang="zh-CN" altLang="en-US" dirty="0"/>
              <a:t> </a:t>
            </a:r>
            <a:r>
              <a:rPr kumimoji="1" lang="en-US" altLang="zh-CN" dirty="0"/>
              <a:t>newspapers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sales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i="1" dirty="0"/>
              <a:t>Advertising</a:t>
            </a:r>
            <a:r>
              <a:rPr kumimoji="1" lang="zh-CN" altLang="en-US" i="1" dirty="0"/>
              <a:t> </a:t>
            </a:r>
            <a:r>
              <a:rPr kumimoji="1" lang="en-US" altLang="zh-CN" dirty="0"/>
              <a:t>dataset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using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linear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whether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they</a:t>
            </a:r>
            <a:r>
              <a:rPr kumimoji="1" lang="zh-CN" altLang="en-US" dirty="0"/>
              <a:t> </a:t>
            </a:r>
            <a:r>
              <a:rPr kumimoji="1" lang="en-US" altLang="zh-CN" dirty="0"/>
              <a:t>have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relationship</a:t>
            </a:r>
            <a:r>
              <a:rPr kumimoji="1" lang="zh-CN" altLang="en-US" dirty="0"/>
              <a:t> </a:t>
            </a:r>
            <a:r>
              <a:rPr kumimoji="1" lang="en-US" altLang="zh-CN" dirty="0"/>
              <a:t>or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not.</a:t>
            </a: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CF8708-98CC-E940-BEF8-A786439D7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B3CC699-4DB6-B54B-AB5A-CCDC3F09C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14</a:t>
            </a:fld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F845F51-7549-F74C-A017-59EC3CC03579}"/>
              </a:ext>
            </a:extLst>
          </p:cNvPr>
          <p:cNvSpPr txBox="1"/>
          <p:nvPr/>
        </p:nvSpPr>
        <p:spPr>
          <a:xfrm>
            <a:off x="726510" y="3093929"/>
            <a:ext cx="276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Step</a:t>
            </a:r>
            <a:r>
              <a:rPr kumimoji="1" lang="zh-CN" altLang="en-US" dirty="0"/>
              <a:t> </a:t>
            </a:r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Load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dataset.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0EE5388-EF42-F141-A5BA-70810BBDE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3463261"/>
            <a:ext cx="5981700" cy="6985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84A87AF-99A0-7B4D-B602-3B5CD840EDAF}"/>
              </a:ext>
            </a:extLst>
          </p:cNvPr>
          <p:cNvSpPr txBox="1"/>
          <p:nvPr/>
        </p:nvSpPr>
        <p:spPr>
          <a:xfrm>
            <a:off x="726510" y="4346427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Step</a:t>
            </a:r>
            <a:r>
              <a:rPr kumimoji="1" lang="zh-CN" altLang="en-US" dirty="0"/>
              <a:t> </a:t>
            </a:r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Fit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linear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98C3CA6-DD55-5448-B4C6-9DAB81915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267" y="4715759"/>
            <a:ext cx="1701800" cy="1651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C1A8101-6B5A-504E-A788-46C10AEC17F7}"/>
              </a:ext>
            </a:extLst>
          </p:cNvPr>
          <p:cNvSpPr txBox="1"/>
          <p:nvPr/>
        </p:nvSpPr>
        <p:spPr>
          <a:xfrm>
            <a:off x="726510" y="4900425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Step</a:t>
            </a:r>
            <a:r>
              <a:rPr kumimoji="1" lang="zh-CN" altLang="en-US" dirty="0"/>
              <a:t> </a:t>
            </a:r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Make</a:t>
            </a:r>
            <a:r>
              <a:rPr kumimoji="1" lang="zh-CN" altLang="en-US" dirty="0"/>
              <a:t> </a:t>
            </a:r>
            <a:r>
              <a:rPr kumimoji="1" lang="en-US" altLang="zh-CN" dirty="0"/>
              <a:t>hypothesis.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FF63170-FC5A-094E-810D-DBA409BF4191}"/>
                  </a:ext>
                </a:extLst>
              </p:cNvPr>
              <p:cNvSpPr txBox="1"/>
              <p:nvPr/>
            </p:nvSpPr>
            <p:spPr>
              <a:xfrm>
                <a:off x="1125840" y="5289323"/>
                <a:ext cx="779245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There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no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relationship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between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newspapers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and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sales,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i.e.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kumimoji="1"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There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some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relationship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between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newspapers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and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sales,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i.e.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FF63170-FC5A-094E-810D-DBA409BF4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840" y="5289323"/>
                <a:ext cx="7792454" cy="646331"/>
              </a:xfrm>
              <a:prstGeom prst="rect">
                <a:avLst/>
              </a:prstGeom>
              <a:blipFill>
                <a:blip r:embed="rId4"/>
                <a:stretch>
                  <a:fillRect t="-1923" b="-1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6069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49B38BD-B19A-9A4F-81A2-A921F7A22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178DADA-620E-464B-BB68-6F3FBB12D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15</a:t>
            </a:fld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AA8FC84-21A7-A94A-8D1A-5744452C0C21}"/>
              </a:ext>
            </a:extLst>
          </p:cNvPr>
          <p:cNvSpPr txBox="1"/>
          <p:nvPr/>
        </p:nvSpPr>
        <p:spPr>
          <a:xfrm>
            <a:off x="501041" y="557337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Step</a:t>
            </a:r>
            <a:r>
              <a:rPr kumimoji="1" lang="zh-CN" altLang="en-US" dirty="0"/>
              <a:t> </a:t>
            </a:r>
            <a:r>
              <a:rPr kumimoji="1" lang="en-US" altLang="zh-CN" dirty="0"/>
              <a:t>4.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Compute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i="1" dirty="0"/>
              <a:t>t</a:t>
            </a:r>
            <a:r>
              <a:rPr kumimoji="1" lang="zh-CN" altLang="en-US" i="1" dirty="0"/>
              <a:t> </a:t>
            </a:r>
            <a:r>
              <a:rPr kumimoji="1" lang="en-US" altLang="zh-CN" dirty="0"/>
              <a:t>value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5C1B74C-165D-4A42-BF46-A2B188342CDB}"/>
                  </a:ext>
                </a:extLst>
              </p:cNvPr>
              <p:cNvSpPr txBox="1"/>
              <p:nvPr/>
            </p:nvSpPr>
            <p:spPr>
              <a:xfrm>
                <a:off x="2206275" y="926669"/>
                <a:ext cx="1093248" cy="6633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−0</m:t>
                          </m:r>
                        </m:num>
                        <m:den>
                          <m:acc>
                            <m:accPr>
                              <m:chr m:val="̂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</m:acc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5C1B74C-165D-4A42-BF46-A2B188342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275" y="926669"/>
                <a:ext cx="1093248" cy="663323"/>
              </a:xfrm>
              <a:prstGeom prst="rect">
                <a:avLst/>
              </a:prstGeom>
              <a:blipFill>
                <a:blip r:embed="rId2"/>
                <a:stretch>
                  <a:fillRect l="-3448" t="-7547" r="-3448"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72A03B9-D958-5B40-BE65-CE1555473B79}"/>
                  </a:ext>
                </a:extLst>
              </p:cNvPr>
              <p:cNvSpPr txBox="1"/>
              <p:nvPr/>
            </p:nvSpPr>
            <p:spPr>
              <a:xfrm>
                <a:off x="3815262" y="930388"/>
                <a:ext cx="3265509" cy="6596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𝑆𝐸</m:t>
                          </m:r>
                        </m:e>
                      </m:acc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zh-CN" alt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𝑅𝑆𝑆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72A03B9-D958-5B40-BE65-CE1555473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262" y="930388"/>
                <a:ext cx="3265509" cy="659604"/>
              </a:xfrm>
              <a:prstGeom prst="rect">
                <a:avLst/>
              </a:prstGeom>
              <a:blipFill>
                <a:blip r:embed="rId3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9931834C-8889-DE44-8E0E-F18B7AEAC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860" y="1717980"/>
            <a:ext cx="4114800" cy="10922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4BE0824-6BAE-124F-80E3-0C7284471E71}"/>
              </a:ext>
            </a:extLst>
          </p:cNvPr>
          <p:cNvSpPr txBox="1"/>
          <p:nvPr/>
        </p:nvSpPr>
        <p:spPr>
          <a:xfrm>
            <a:off x="497909" y="2963320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Step</a:t>
            </a:r>
            <a:r>
              <a:rPr kumimoji="1" lang="zh-CN" altLang="en-US" dirty="0"/>
              <a:t> </a:t>
            </a:r>
            <a:r>
              <a:rPr kumimoji="1" lang="en-US" altLang="zh-CN" dirty="0"/>
              <a:t>5.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Compute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i="1" dirty="0"/>
              <a:t>p</a:t>
            </a:r>
            <a:r>
              <a:rPr kumimoji="1" lang="zh-CN" altLang="en-US" i="1" dirty="0"/>
              <a:t> </a:t>
            </a:r>
            <a:r>
              <a:rPr kumimoji="1" lang="en-US" altLang="zh-CN" dirty="0"/>
              <a:t>value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8AF4C75-608E-3E4B-879C-E69D100D9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2500" y="3269892"/>
            <a:ext cx="2159000" cy="4318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C280362-55A1-E74D-AC1B-F48BDA4288CB}"/>
              </a:ext>
            </a:extLst>
          </p:cNvPr>
          <p:cNvSpPr txBox="1"/>
          <p:nvPr/>
        </p:nvSpPr>
        <p:spPr>
          <a:xfrm>
            <a:off x="485383" y="4100688"/>
            <a:ext cx="5622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Step</a:t>
            </a:r>
            <a:r>
              <a:rPr kumimoji="1" lang="zh-CN" altLang="en-US" dirty="0"/>
              <a:t> </a:t>
            </a:r>
            <a:r>
              <a:rPr kumimoji="1" lang="en-US" altLang="zh-CN" dirty="0"/>
              <a:t>6.</a:t>
            </a:r>
            <a:r>
              <a:rPr kumimoji="1" lang="zh-CN" altLang="en-US" dirty="0"/>
              <a:t> </a:t>
            </a:r>
            <a:r>
              <a:rPr kumimoji="1" lang="en-US" altLang="zh-CN" dirty="0"/>
              <a:t>Decide</a:t>
            </a:r>
            <a:r>
              <a:rPr kumimoji="1" lang="zh-CN" altLang="en-US" dirty="0"/>
              <a:t> </a:t>
            </a:r>
            <a:r>
              <a:rPr kumimoji="1" lang="en-US" altLang="zh-CN" dirty="0"/>
              <a:t>whether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accept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null</a:t>
            </a:r>
            <a:r>
              <a:rPr kumimoji="1" lang="zh-CN" altLang="en-US" dirty="0"/>
              <a:t> </a:t>
            </a:r>
            <a:r>
              <a:rPr kumimoji="1" lang="en-US" altLang="zh-CN" dirty="0"/>
              <a:t>hypothesis.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2840108-06D8-4841-89D2-84FA1DC9110C}"/>
              </a:ext>
            </a:extLst>
          </p:cNvPr>
          <p:cNvSpPr txBox="1"/>
          <p:nvPr/>
        </p:nvSpPr>
        <p:spPr>
          <a:xfrm>
            <a:off x="964504" y="4523665"/>
            <a:ext cx="7465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Since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i="1" dirty="0"/>
              <a:t>p</a:t>
            </a:r>
            <a:r>
              <a:rPr kumimoji="1" lang="zh-CN" altLang="en-US" dirty="0"/>
              <a:t> </a:t>
            </a:r>
            <a:r>
              <a:rPr kumimoji="1" lang="en-US" altLang="zh-CN" dirty="0"/>
              <a:t>value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0.0005</a:t>
            </a:r>
            <a:r>
              <a:rPr kumimoji="1" lang="zh-CN" altLang="en-US" dirty="0"/>
              <a:t> </a:t>
            </a:r>
            <a:r>
              <a:rPr kumimoji="1" lang="en-US" altLang="zh-CN" dirty="0"/>
              <a:t>which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significantly</a:t>
            </a:r>
            <a:r>
              <a:rPr kumimoji="1" lang="zh-CN" altLang="en-US" dirty="0"/>
              <a:t> </a:t>
            </a:r>
            <a:r>
              <a:rPr kumimoji="1" lang="en-US" altLang="zh-CN" dirty="0"/>
              <a:t>smaller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than</a:t>
            </a:r>
            <a:r>
              <a:rPr kumimoji="1" lang="zh-CN" altLang="en-US" dirty="0"/>
              <a:t> </a:t>
            </a:r>
            <a:r>
              <a:rPr kumimoji="1" lang="en-US" altLang="zh-CN" dirty="0"/>
              <a:t>0.05,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null</a:t>
            </a:r>
            <a:r>
              <a:rPr kumimoji="1" lang="zh-CN" altLang="en-US" dirty="0"/>
              <a:t> </a:t>
            </a:r>
            <a:r>
              <a:rPr kumimoji="1" lang="en-US" altLang="zh-CN" dirty="0"/>
              <a:t>hypothesis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acceptable.</a:t>
            </a:r>
          </a:p>
          <a:p>
            <a:r>
              <a:rPr kumimoji="1" lang="zh-CN" altLang="en-US" dirty="0"/>
              <a:t>**</a:t>
            </a:r>
            <a:r>
              <a:rPr kumimoji="1" lang="en-US" altLang="zh-CN" dirty="0"/>
              <a:t>NOTE</a:t>
            </a:r>
            <a:r>
              <a:rPr kumimoji="1" lang="zh-CN" altLang="en-US" dirty="0"/>
              <a:t>** </a:t>
            </a:r>
            <a:r>
              <a:rPr kumimoji="1" lang="en-US" altLang="zh-CN" dirty="0"/>
              <a:t>0.05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empirical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value</a:t>
            </a:r>
            <a:r>
              <a:rPr kumimoji="1" lang="zh-CN" altLang="en-US" dirty="0"/>
              <a:t> </a:t>
            </a:r>
            <a:r>
              <a:rPr kumimoji="1" lang="en-US" altLang="zh-CN" dirty="0"/>
              <a:t>which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widely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used.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2625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D4235E-8A31-C54B-BA2D-9DC2E56DF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Normal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Distribution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Student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Distribution</a:t>
            </a: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51902A7-1E6E-5F40-8284-09DB70355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3C814BE-8E66-4546-8AD5-B20E413A0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16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560C0A4-F136-9945-B9B7-B07803091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6" y="2849797"/>
            <a:ext cx="4779549" cy="305928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4AF1A94-569D-E542-B2A2-E9CA5E26E280}"/>
                  </a:ext>
                </a:extLst>
              </p:cNvPr>
              <p:cNvSpPr txBox="1"/>
              <p:nvPr/>
            </p:nvSpPr>
            <p:spPr>
              <a:xfrm>
                <a:off x="350729" y="1672430"/>
                <a:ext cx="8442542" cy="1178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Sample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any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distribution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several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times.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mean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samples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follows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 </a:t>
                </a:r>
                <a:r>
                  <a:rPr kumimoji="1" lang="en-US" altLang="zh-CN" i="1" dirty="0"/>
                  <a:t>student</a:t>
                </a:r>
                <a:r>
                  <a:rPr kumimoji="1" lang="zh-CN" altLang="en-US" i="1" dirty="0"/>
                  <a:t> </a:t>
                </a:r>
                <a:r>
                  <a:rPr kumimoji="1" lang="en-US" altLang="zh-CN" dirty="0"/>
                  <a:t>distribution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</a:t>
                </a:r>
                <a:r>
                  <a:rPr kumimoji="1" lang="zh-CN" altLang="en-US" dirty="0"/>
                  <a:t> </a:t>
                </a:r>
                <a:r>
                  <a:rPr kumimoji="1" lang="en-US" altLang="zh-CN" i="1" dirty="0"/>
                  <a:t>t-</a:t>
                </a:r>
                <a:r>
                  <a:rPr kumimoji="1" lang="en-US" altLang="zh-CN" dirty="0"/>
                  <a:t>distribution.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number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samples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is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dirty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kumimoji="1" lang="en-US" altLang="zh-CN" b="0" i="0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num>
                      <m:den>
                        <m:f>
                          <m:f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</m:oMath>
                </a14:m>
                <a:r>
                  <a:rPr kumimoji="1" lang="zh-CN" altLang="en-US" dirty="0"/>
                  <a:t>  </a:t>
                </a:r>
                <a:r>
                  <a:rPr kumimoji="1" lang="en-US" altLang="zh-CN" dirty="0"/>
                  <a:t>follows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 </a:t>
                </a:r>
                <a:r>
                  <a:rPr kumimoji="1" lang="en-US" altLang="zh-CN" i="1" dirty="0"/>
                  <a:t>t</a:t>
                </a:r>
                <a:r>
                  <a:rPr kumimoji="1" lang="en-US" altLang="zh-CN" dirty="0"/>
                  <a:t>-distribution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with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degrees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freedom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4AF1A94-569D-E542-B2A2-E9CA5E26E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29" y="1672430"/>
                <a:ext cx="8442542" cy="1178208"/>
              </a:xfrm>
              <a:prstGeom prst="rect">
                <a:avLst/>
              </a:prstGeom>
              <a:blipFill>
                <a:blip r:embed="rId3"/>
                <a:stretch>
                  <a:fillRect l="-602" t="-3261" b="-7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66DA9FFD-98D9-C747-A559-D6C5CFCA9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096" y="2945656"/>
            <a:ext cx="4069828" cy="135937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D8E50B2-975A-264F-8A67-33A35B283303}"/>
              </a:ext>
            </a:extLst>
          </p:cNvPr>
          <p:cNvSpPr/>
          <p:nvPr/>
        </p:nvSpPr>
        <p:spPr>
          <a:xfrm>
            <a:off x="2718148" y="3700173"/>
            <a:ext cx="400833" cy="22089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EB57668-78D8-5041-AD41-6F2AA23FA0FE}"/>
              </a:ext>
            </a:extLst>
          </p:cNvPr>
          <p:cNvSpPr/>
          <p:nvPr/>
        </p:nvSpPr>
        <p:spPr>
          <a:xfrm>
            <a:off x="7202466" y="2835431"/>
            <a:ext cx="295231" cy="14695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26ED99C-23BC-B147-9248-7C4C990ABC9C}"/>
              </a:ext>
            </a:extLst>
          </p:cNvPr>
          <p:cNvSpPr txBox="1"/>
          <p:nvPr/>
        </p:nvSpPr>
        <p:spPr>
          <a:xfrm>
            <a:off x="4980096" y="4585405"/>
            <a:ext cx="4069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Whenever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</a:t>
            </a:r>
            <a:r>
              <a:rPr kumimoji="1" lang="zh-CN" altLang="en-US" dirty="0"/>
              <a:t> </a:t>
            </a:r>
            <a:r>
              <a:rPr kumimoji="1" lang="en-US" altLang="zh-CN" dirty="0"/>
              <a:t>calculate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confidence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interval</a:t>
            </a:r>
            <a:r>
              <a:rPr kumimoji="1" lang="zh-CN" altLang="en-US" dirty="0"/>
              <a:t> </a:t>
            </a:r>
            <a:r>
              <a:rPr kumimoji="1" lang="en-US" altLang="zh-CN" dirty="0"/>
              <a:t>manually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course,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</a:t>
            </a:r>
            <a:r>
              <a:rPr kumimoji="1" lang="zh-CN" altLang="en-US" dirty="0"/>
              <a:t> </a:t>
            </a:r>
            <a:r>
              <a:rPr kumimoji="1" lang="en-US" altLang="zh-CN" dirty="0"/>
              <a:t>1.96</a:t>
            </a:r>
            <a:r>
              <a:rPr kumimoji="1" lang="zh-CN" altLang="en-US" dirty="0"/>
              <a:t> </a:t>
            </a:r>
            <a:r>
              <a:rPr kumimoji="1" lang="en-US" altLang="zh-CN" dirty="0"/>
              <a:t>or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multiplier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standard</a:t>
            </a:r>
            <a:r>
              <a:rPr kumimoji="1" lang="zh-CN" altLang="en-US" dirty="0"/>
              <a:t> </a:t>
            </a:r>
            <a:r>
              <a:rPr kumimoji="1" lang="en-US" altLang="zh-CN" dirty="0"/>
              <a:t>deviation.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0305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in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888" y="3052430"/>
            <a:ext cx="4360471" cy="1278893"/>
          </a:xfrm>
        </p:spPr>
        <p:txBody>
          <a:bodyPr/>
          <a:lstStyle/>
          <a:p>
            <a:pPr>
              <a:buClr>
                <a:schemeClr val="bg2"/>
              </a:buClr>
              <a:buFont typeface="Wingdings" charset="2"/>
              <a:buChar char="Ø"/>
            </a:pPr>
            <a:r>
              <a:rPr kumimoji="1" lang="en-US" dirty="0">
                <a:latin typeface="Times New Roman" pitchFamily="18" charset="0"/>
              </a:rPr>
              <a:t>The regression line from the sample is not the regression line from the population.</a:t>
            </a:r>
          </a:p>
        </p:txBody>
      </p:sp>
      <p:grpSp>
        <p:nvGrpSpPr>
          <p:cNvPr id="4" name="Group 98"/>
          <p:cNvGrpSpPr>
            <a:grpSpLocks/>
          </p:cNvGrpSpPr>
          <p:nvPr/>
        </p:nvGrpSpPr>
        <p:grpSpPr bwMode="auto">
          <a:xfrm>
            <a:off x="4458701" y="1407480"/>
            <a:ext cx="5108575" cy="4819650"/>
            <a:chOff x="2736" y="1152"/>
            <a:chExt cx="3218" cy="3036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3226" y="1584"/>
              <a:ext cx="1998" cy="18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" y="2500"/>
              <a:ext cx="176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Line 5"/>
            <p:cNvSpPr>
              <a:spLocks noChangeShapeType="1"/>
            </p:cNvSpPr>
            <p:nvPr/>
          </p:nvSpPr>
          <p:spPr bwMode="auto">
            <a:xfrm flipH="1">
              <a:off x="3165" y="3426"/>
              <a:ext cx="58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3068" y="3387"/>
              <a:ext cx="85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900">
                  <a:solidFill>
                    <a:srgbClr val="000000"/>
                  </a:solidFill>
                  <a:latin typeface="Arial" pitchFamily="34" charset="0"/>
                </a:rPr>
                <a:t>0</a:t>
              </a:r>
              <a:endParaRPr kumimoji="1" lang="en-US" sz="3200">
                <a:latin typeface="Times New Roman" pitchFamily="18" charset="0"/>
              </a:endParaRPr>
            </a:p>
          </p:txBody>
        </p:sp>
        <p:sp>
          <p:nvSpPr>
            <p:cNvPr id="9" name="Line 7"/>
            <p:cNvSpPr>
              <a:spLocks noChangeShapeType="1"/>
            </p:cNvSpPr>
            <p:nvPr/>
          </p:nvSpPr>
          <p:spPr bwMode="auto">
            <a:xfrm flipH="1">
              <a:off x="3165" y="3163"/>
              <a:ext cx="58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3068" y="3124"/>
              <a:ext cx="85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900">
                  <a:solidFill>
                    <a:srgbClr val="000000"/>
                  </a:solidFill>
                  <a:latin typeface="Arial" pitchFamily="34" charset="0"/>
                </a:rPr>
                <a:t>2</a:t>
              </a:r>
              <a:endParaRPr kumimoji="1" lang="en-US" sz="3200">
                <a:latin typeface="Times New Roman" pitchFamily="18" charset="0"/>
              </a:endParaRP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 flipH="1">
              <a:off x="3165" y="2900"/>
              <a:ext cx="58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3068" y="2861"/>
              <a:ext cx="85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900">
                  <a:solidFill>
                    <a:srgbClr val="000000"/>
                  </a:solidFill>
                  <a:latin typeface="Arial" pitchFamily="34" charset="0"/>
                </a:rPr>
                <a:t>4</a:t>
              </a:r>
              <a:endParaRPr kumimoji="1" lang="en-US" sz="3200">
                <a:latin typeface="Times New Roman" pitchFamily="18" charset="0"/>
              </a:endParaRPr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 flipH="1">
              <a:off x="3165" y="2637"/>
              <a:ext cx="58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3068" y="2598"/>
              <a:ext cx="85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900">
                  <a:solidFill>
                    <a:srgbClr val="000000"/>
                  </a:solidFill>
                  <a:latin typeface="Arial" pitchFamily="34" charset="0"/>
                </a:rPr>
                <a:t>6</a:t>
              </a:r>
              <a:endParaRPr kumimoji="1" lang="en-US" sz="3200">
                <a:latin typeface="Times New Roman" pitchFamily="18" charset="0"/>
              </a:endParaRPr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 flipH="1">
              <a:off x="3165" y="2364"/>
              <a:ext cx="58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3068" y="2325"/>
              <a:ext cx="85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900">
                  <a:solidFill>
                    <a:srgbClr val="000000"/>
                  </a:solidFill>
                  <a:latin typeface="Arial" pitchFamily="34" charset="0"/>
                </a:rPr>
                <a:t>8</a:t>
              </a:r>
              <a:endParaRPr kumimoji="1" lang="en-US" sz="3200">
                <a:latin typeface="Times New Roman" pitchFamily="18" charset="0"/>
              </a:endParaRPr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 flipH="1">
              <a:off x="3165" y="2101"/>
              <a:ext cx="58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2990" y="2062"/>
              <a:ext cx="17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900">
                  <a:solidFill>
                    <a:srgbClr val="000000"/>
                  </a:solidFill>
                  <a:latin typeface="Arial" pitchFamily="34" charset="0"/>
                </a:rPr>
                <a:t>10</a:t>
              </a:r>
              <a:endParaRPr kumimoji="1" lang="en-US" sz="3200">
                <a:latin typeface="Times New Roman" pitchFamily="18" charset="0"/>
              </a:endParaRPr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H="1">
              <a:off x="3165" y="1838"/>
              <a:ext cx="58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Rectangle 18"/>
            <p:cNvSpPr>
              <a:spLocks noChangeArrowheads="1"/>
            </p:cNvSpPr>
            <p:nvPr/>
          </p:nvSpPr>
          <p:spPr bwMode="auto">
            <a:xfrm>
              <a:off x="2990" y="1799"/>
              <a:ext cx="17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900">
                  <a:solidFill>
                    <a:srgbClr val="000000"/>
                  </a:solidFill>
                  <a:latin typeface="Arial" pitchFamily="34" charset="0"/>
                </a:rPr>
                <a:t>12</a:t>
              </a:r>
              <a:endParaRPr kumimoji="1" lang="en-US" sz="3200">
                <a:latin typeface="Times New Roman" pitchFamily="18" charset="0"/>
              </a:endParaRPr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 flipH="1">
              <a:off x="3165" y="1575"/>
              <a:ext cx="58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2990" y="1536"/>
              <a:ext cx="17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900">
                  <a:solidFill>
                    <a:srgbClr val="000000"/>
                  </a:solidFill>
                  <a:latin typeface="Arial" pitchFamily="34" charset="0"/>
                </a:rPr>
                <a:t>14</a:t>
              </a:r>
              <a:endParaRPr kumimoji="1" lang="en-US" sz="3200">
                <a:latin typeface="Times New Roman" pitchFamily="18" charset="0"/>
              </a:endParaRPr>
            </a:p>
          </p:txBody>
        </p:sp>
        <p:grpSp>
          <p:nvGrpSpPr>
            <p:cNvPr id="23" name="Group 21"/>
            <p:cNvGrpSpPr>
              <a:grpSpLocks/>
            </p:cNvGrpSpPr>
            <p:nvPr/>
          </p:nvGrpSpPr>
          <p:grpSpPr bwMode="auto">
            <a:xfrm>
              <a:off x="3322" y="1728"/>
              <a:ext cx="1802" cy="1568"/>
              <a:chOff x="3531" y="1617"/>
              <a:chExt cx="1802" cy="1568"/>
            </a:xfrm>
          </p:grpSpPr>
          <p:sp>
            <p:nvSpPr>
              <p:cNvPr id="49" name="Rectangle 22"/>
              <p:cNvSpPr>
                <a:spLocks noChangeArrowheads="1"/>
              </p:cNvSpPr>
              <p:nvPr/>
            </p:nvSpPr>
            <p:spPr bwMode="auto">
              <a:xfrm>
                <a:off x="5119" y="1851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Rectangle 23"/>
              <p:cNvSpPr>
                <a:spLocks noChangeArrowheads="1"/>
              </p:cNvSpPr>
              <p:nvPr/>
            </p:nvSpPr>
            <p:spPr bwMode="auto">
              <a:xfrm>
                <a:off x="3872" y="2708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Rectangle 24"/>
              <p:cNvSpPr>
                <a:spLocks noChangeArrowheads="1"/>
              </p:cNvSpPr>
              <p:nvPr/>
            </p:nvSpPr>
            <p:spPr bwMode="auto">
              <a:xfrm>
                <a:off x="4339" y="2591"/>
                <a:ext cx="30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Rectangle 25"/>
              <p:cNvSpPr>
                <a:spLocks noChangeArrowheads="1"/>
              </p:cNvSpPr>
              <p:nvPr/>
            </p:nvSpPr>
            <p:spPr bwMode="auto">
              <a:xfrm>
                <a:off x="4193" y="2182"/>
                <a:ext cx="30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Rectangle 26"/>
              <p:cNvSpPr>
                <a:spLocks noChangeArrowheads="1"/>
              </p:cNvSpPr>
              <p:nvPr/>
            </p:nvSpPr>
            <p:spPr bwMode="auto">
              <a:xfrm>
                <a:off x="5168" y="1665"/>
                <a:ext cx="29" cy="3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Rectangle 27"/>
              <p:cNvSpPr>
                <a:spLocks noChangeArrowheads="1"/>
              </p:cNvSpPr>
              <p:nvPr/>
            </p:nvSpPr>
            <p:spPr bwMode="auto">
              <a:xfrm>
                <a:off x="3765" y="2640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Rectangle 28"/>
              <p:cNvSpPr>
                <a:spLocks noChangeArrowheads="1"/>
              </p:cNvSpPr>
              <p:nvPr/>
            </p:nvSpPr>
            <p:spPr bwMode="auto">
              <a:xfrm>
                <a:off x="4018" y="2513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Rectangle 29"/>
              <p:cNvSpPr>
                <a:spLocks noChangeArrowheads="1"/>
              </p:cNvSpPr>
              <p:nvPr/>
            </p:nvSpPr>
            <p:spPr bwMode="auto">
              <a:xfrm>
                <a:off x="3843" y="2737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Rectangle 30"/>
              <p:cNvSpPr>
                <a:spLocks noChangeArrowheads="1"/>
              </p:cNvSpPr>
              <p:nvPr/>
            </p:nvSpPr>
            <p:spPr bwMode="auto">
              <a:xfrm>
                <a:off x="4447" y="2318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Rectangle 31"/>
              <p:cNvSpPr>
                <a:spLocks noChangeArrowheads="1"/>
              </p:cNvSpPr>
              <p:nvPr/>
            </p:nvSpPr>
            <p:spPr bwMode="auto">
              <a:xfrm>
                <a:off x="4252" y="2601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Rectangle 32"/>
              <p:cNvSpPr>
                <a:spLocks noChangeArrowheads="1"/>
              </p:cNvSpPr>
              <p:nvPr/>
            </p:nvSpPr>
            <p:spPr bwMode="auto">
              <a:xfrm>
                <a:off x="4495" y="2357"/>
                <a:ext cx="30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Rectangle 33"/>
              <p:cNvSpPr>
                <a:spLocks noChangeArrowheads="1"/>
              </p:cNvSpPr>
              <p:nvPr/>
            </p:nvSpPr>
            <p:spPr bwMode="auto">
              <a:xfrm>
                <a:off x="4495" y="2445"/>
                <a:ext cx="30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Rectangle 34"/>
              <p:cNvSpPr>
                <a:spLocks noChangeArrowheads="1"/>
              </p:cNvSpPr>
              <p:nvPr/>
            </p:nvSpPr>
            <p:spPr bwMode="auto">
              <a:xfrm>
                <a:off x="4193" y="2318"/>
                <a:ext cx="30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Rectangle 35"/>
              <p:cNvSpPr>
                <a:spLocks noChangeArrowheads="1"/>
              </p:cNvSpPr>
              <p:nvPr/>
            </p:nvSpPr>
            <p:spPr bwMode="auto">
              <a:xfrm>
                <a:off x="4544" y="2318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Rectangle 36"/>
              <p:cNvSpPr>
                <a:spLocks noChangeArrowheads="1"/>
              </p:cNvSpPr>
              <p:nvPr/>
            </p:nvSpPr>
            <p:spPr bwMode="auto">
              <a:xfrm>
                <a:off x="3726" y="3039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Rectangle 37"/>
              <p:cNvSpPr>
                <a:spLocks noChangeArrowheads="1"/>
              </p:cNvSpPr>
              <p:nvPr/>
            </p:nvSpPr>
            <p:spPr bwMode="auto">
              <a:xfrm>
                <a:off x="4534" y="2279"/>
                <a:ext cx="30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Rectangle 38"/>
              <p:cNvSpPr>
                <a:spLocks noChangeArrowheads="1"/>
              </p:cNvSpPr>
              <p:nvPr/>
            </p:nvSpPr>
            <p:spPr bwMode="auto">
              <a:xfrm>
                <a:off x="4710" y="2133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Rectangle 39"/>
              <p:cNvSpPr>
                <a:spLocks noChangeArrowheads="1"/>
              </p:cNvSpPr>
              <p:nvPr/>
            </p:nvSpPr>
            <p:spPr bwMode="auto">
              <a:xfrm>
                <a:off x="4953" y="2065"/>
                <a:ext cx="30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Rectangle 40"/>
              <p:cNvSpPr>
                <a:spLocks noChangeArrowheads="1"/>
              </p:cNvSpPr>
              <p:nvPr/>
            </p:nvSpPr>
            <p:spPr bwMode="auto">
              <a:xfrm>
                <a:off x="4603" y="2162"/>
                <a:ext cx="29" cy="3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Rectangle 41"/>
              <p:cNvSpPr>
                <a:spLocks noChangeArrowheads="1"/>
              </p:cNvSpPr>
              <p:nvPr/>
            </p:nvSpPr>
            <p:spPr bwMode="auto">
              <a:xfrm>
                <a:off x="4174" y="2611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Rectangle 42"/>
              <p:cNvSpPr>
                <a:spLocks noChangeArrowheads="1"/>
              </p:cNvSpPr>
              <p:nvPr/>
            </p:nvSpPr>
            <p:spPr bwMode="auto">
              <a:xfrm>
                <a:off x="5100" y="1919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Rectangle 43"/>
              <p:cNvSpPr>
                <a:spLocks noChangeArrowheads="1"/>
              </p:cNvSpPr>
              <p:nvPr/>
            </p:nvSpPr>
            <p:spPr bwMode="auto">
              <a:xfrm>
                <a:off x="4671" y="2182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Rectangle 44"/>
              <p:cNvSpPr>
                <a:spLocks noChangeArrowheads="1"/>
              </p:cNvSpPr>
              <p:nvPr/>
            </p:nvSpPr>
            <p:spPr bwMode="auto">
              <a:xfrm>
                <a:off x="4018" y="2533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Rectangle 45"/>
              <p:cNvSpPr>
                <a:spLocks noChangeArrowheads="1"/>
              </p:cNvSpPr>
              <p:nvPr/>
            </p:nvSpPr>
            <p:spPr bwMode="auto">
              <a:xfrm>
                <a:off x="4836" y="2162"/>
                <a:ext cx="30" cy="3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Rectangle 46"/>
              <p:cNvSpPr>
                <a:spLocks noChangeArrowheads="1"/>
              </p:cNvSpPr>
              <p:nvPr/>
            </p:nvSpPr>
            <p:spPr bwMode="auto">
              <a:xfrm>
                <a:off x="4593" y="2192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Rectangle 47"/>
              <p:cNvSpPr>
                <a:spLocks noChangeArrowheads="1"/>
              </p:cNvSpPr>
              <p:nvPr/>
            </p:nvSpPr>
            <p:spPr bwMode="auto">
              <a:xfrm>
                <a:off x="5070" y="1968"/>
                <a:ext cx="30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Rectangle 48"/>
              <p:cNvSpPr>
                <a:spLocks noChangeArrowheads="1"/>
              </p:cNvSpPr>
              <p:nvPr/>
            </p:nvSpPr>
            <p:spPr bwMode="auto">
              <a:xfrm>
                <a:off x="5265" y="1617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Rectangle 49"/>
              <p:cNvSpPr>
                <a:spLocks noChangeArrowheads="1"/>
              </p:cNvSpPr>
              <p:nvPr/>
            </p:nvSpPr>
            <p:spPr bwMode="auto">
              <a:xfrm>
                <a:off x="5275" y="1763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Rectangle 50"/>
              <p:cNvSpPr>
                <a:spLocks noChangeArrowheads="1"/>
              </p:cNvSpPr>
              <p:nvPr/>
            </p:nvSpPr>
            <p:spPr bwMode="auto">
              <a:xfrm>
                <a:off x="3618" y="2951"/>
                <a:ext cx="30" cy="3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Rectangle 51"/>
              <p:cNvSpPr>
                <a:spLocks noChangeArrowheads="1"/>
              </p:cNvSpPr>
              <p:nvPr/>
            </p:nvSpPr>
            <p:spPr bwMode="auto">
              <a:xfrm>
                <a:off x="5090" y="1890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Rectangle 52"/>
              <p:cNvSpPr>
                <a:spLocks noChangeArrowheads="1"/>
              </p:cNvSpPr>
              <p:nvPr/>
            </p:nvSpPr>
            <p:spPr bwMode="auto">
              <a:xfrm>
                <a:off x="5304" y="1792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Rectangle 53"/>
              <p:cNvSpPr>
                <a:spLocks noChangeArrowheads="1"/>
              </p:cNvSpPr>
              <p:nvPr/>
            </p:nvSpPr>
            <p:spPr bwMode="auto">
              <a:xfrm>
                <a:off x="4778" y="1880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Rectangle 54"/>
              <p:cNvSpPr>
                <a:spLocks noChangeArrowheads="1"/>
              </p:cNvSpPr>
              <p:nvPr/>
            </p:nvSpPr>
            <p:spPr bwMode="auto">
              <a:xfrm>
                <a:off x="3813" y="2942"/>
                <a:ext cx="30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Rectangle 55"/>
              <p:cNvSpPr>
                <a:spLocks noChangeArrowheads="1"/>
              </p:cNvSpPr>
              <p:nvPr/>
            </p:nvSpPr>
            <p:spPr bwMode="auto">
              <a:xfrm>
                <a:off x="4096" y="2503"/>
                <a:ext cx="29" cy="3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Rectangle 56"/>
              <p:cNvSpPr>
                <a:spLocks noChangeArrowheads="1"/>
              </p:cNvSpPr>
              <p:nvPr/>
            </p:nvSpPr>
            <p:spPr bwMode="auto">
              <a:xfrm>
                <a:off x="3823" y="2679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Rectangle 57"/>
              <p:cNvSpPr>
                <a:spLocks noChangeArrowheads="1"/>
              </p:cNvSpPr>
              <p:nvPr/>
            </p:nvSpPr>
            <p:spPr bwMode="auto">
              <a:xfrm>
                <a:off x="4057" y="2757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Rectangle 58"/>
              <p:cNvSpPr>
                <a:spLocks noChangeArrowheads="1"/>
              </p:cNvSpPr>
              <p:nvPr/>
            </p:nvSpPr>
            <p:spPr bwMode="auto">
              <a:xfrm>
                <a:off x="5178" y="2114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Rectangle 59"/>
              <p:cNvSpPr>
                <a:spLocks noChangeArrowheads="1"/>
              </p:cNvSpPr>
              <p:nvPr/>
            </p:nvSpPr>
            <p:spPr bwMode="auto">
              <a:xfrm>
                <a:off x="4564" y="2036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Rectangle 60"/>
              <p:cNvSpPr>
                <a:spLocks noChangeArrowheads="1"/>
              </p:cNvSpPr>
              <p:nvPr/>
            </p:nvSpPr>
            <p:spPr bwMode="auto">
              <a:xfrm>
                <a:off x="3560" y="3010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Rectangle 61"/>
              <p:cNvSpPr>
                <a:spLocks noChangeArrowheads="1"/>
              </p:cNvSpPr>
              <p:nvPr/>
            </p:nvSpPr>
            <p:spPr bwMode="auto">
              <a:xfrm>
                <a:off x="3901" y="2903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Rectangle 62"/>
              <p:cNvSpPr>
                <a:spLocks noChangeArrowheads="1"/>
              </p:cNvSpPr>
              <p:nvPr/>
            </p:nvSpPr>
            <p:spPr bwMode="auto">
              <a:xfrm>
                <a:off x="3531" y="2854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Rectangle 63"/>
              <p:cNvSpPr>
                <a:spLocks noChangeArrowheads="1"/>
              </p:cNvSpPr>
              <p:nvPr/>
            </p:nvSpPr>
            <p:spPr bwMode="auto">
              <a:xfrm>
                <a:off x="4203" y="2396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Rectangle 64"/>
              <p:cNvSpPr>
                <a:spLocks noChangeArrowheads="1"/>
              </p:cNvSpPr>
              <p:nvPr/>
            </p:nvSpPr>
            <p:spPr bwMode="auto">
              <a:xfrm>
                <a:off x="4729" y="1938"/>
                <a:ext cx="29" cy="3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Rectangle 65"/>
              <p:cNvSpPr>
                <a:spLocks noChangeArrowheads="1"/>
              </p:cNvSpPr>
              <p:nvPr/>
            </p:nvSpPr>
            <p:spPr bwMode="auto">
              <a:xfrm>
                <a:off x="4534" y="2143"/>
                <a:ext cx="30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Rectangle 66"/>
              <p:cNvSpPr>
                <a:spLocks noChangeArrowheads="1"/>
              </p:cNvSpPr>
              <p:nvPr/>
            </p:nvSpPr>
            <p:spPr bwMode="auto">
              <a:xfrm>
                <a:off x="4583" y="2192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Rectangle 67"/>
              <p:cNvSpPr>
                <a:spLocks noChangeArrowheads="1"/>
              </p:cNvSpPr>
              <p:nvPr/>
            </p:nvSpPr>
            <p:spPr bwMode="auto">
              <a:xfrm>
                <a:off x="3794" y="2835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Rectangle 68"/>
              <p:cNvSpPr>
                <a:spLocks noChangeArrowheads="1"/>
              </p:cNvSpPr>
              <p:nvPr/>
            </p:nvSpPr>
            <p:spPr bwMode="auto">
              <a:xfrm>
                <a:off x="5139" y="2036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Rectangle 69"/>
              <p:cNvSpPr>
                <a:spLocks noChangeArrowheads="1"/>
              </p:cNvSpPr>
              <p:nvPr/>
            </p:nvSpPr>
            <p:spPr bwMode="auto">
              <a:xfrm>
                <a:off x="3550" y="3156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Rectangle 70"/>
              <p:cNvSpPr>
                <a:spLocks noChangeArrowheads="1"/>
              </p:cNvSpPr>
              <p:nvPr/>
            </p:nvSpPr>
            <p:spPr bwMode="auto">
              <a:xfrm>
                <a:off x="3540" y="2815"/>
                <a:ext cx="30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Rectangle 71"/>
              <p:cNvSpPr>
                <a:spLocks noChangeArrowheads="1"/>
              </p:cNvSpPr>
              <p:nvPr/>
            </p:nvSpPr>
            <p:spPr bwMode="auto">
              <a:xfrm>
                <a:off x="4242" y="2484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4" name="Line 72"/>
            <p:cNvSpPr>
              <a:spLocks noChangeShapeType="1"/>
            </p:cNvSpPr>
            <p:nvPr/>
          </p:nvSpPr>
          <p:spPr bwMode="auto">
            <a:xfrm>
              <a:off x="3264" y="1584"/>
              <a:ext cx="2008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73"/>
            <p:cNvSpPr>
              <a:spLocks noChangeShapeType="1"/>
            </p:cNvSpPr>
            <p:nvPr/>
          </p:nvSpPr>
          <p:spPr bwMode="auto">
            <a:xfrm>
              <a:off x="5231" y="1575"/>
              <a:ext cx="1" cy="185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74"/>
            <p:cNvSpPr>
              <a:spLocks noChangeShapeType="1"/>
            </p:cNvSpPr>
            <p:nvPr/>
          </p:nvSpPr>
          <p:spPr bwMode="auto">
            <a:xfrm flipH="1">
              <a:off x="3223" y="3426"/>
              <a:ext cx="2008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75"/>
            <p:cNvSpPr>
              <a:spLocks noChangeShapeType="1"/>
            </p:cNvSpPr>
            <p:nvPr/>
          </p:nvSpPr>
          <p:spPr bwMode="auto">
            <a:xfrm flipV="1">
              <a:off x="3223" y="1575"/>
              <a:ext cx="1" cy="185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76"/>
            <p:cNvSpPr>
              <a:spLocks noChangeShapeType="1"/>
            </p:cNvSpPr>
            <p:nvPr/>
          </p:nvSpPr>
          <p:spPr bwMode="auto">
            <a:xfrm>
              <a:off x="3223" y="3426"/>
              <a:ext cx="1" cy="5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77"/>
            <p:cNvSpPr>
              <a:spLocks noChangeArrowheads="1"/>
            </p:cNvSpPr>
            <p:nvPr/>
          </p:nvSpPr>
          <p:spPr bwMode="auto">
            <a:xfrm>
              <a:off x="3116" y="3523"/>
              <a:ext cx="221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900">
                  <a:solidFill>
                    <a:srgbClr val="000000"/>
                  </a:solidFill>
                  <a:latin typeface="Arial" pitchFamily="34" charset="0"/>
                </a:rPr>
                <a:t>-10</a:t>
              </a:r>
              <a:endParaRPr kumimoji="1" lang="en-US" sz="3200">
                <a:latin typeface="Times New Roman" pitchFamily="18" charset="0"/>
              </a:endParaRPr>
            </a:p>
          </p:txBody>
        </p:sp>
        <p:sp>
          <p:nvSpPr>
            <p:cNvPr id="30" name="Line 78"/>
            <p:cNvSpPr>
              <a:spLocks noChangeShapeType="1"/>
            </p:cNvSpPr>
            <p:nvPr/>
          </p:nvSpPr>
          <p:spPr bwMode="auto">
            <a:xfrm>
              <a:off x="3477" y="3426"/>
              <a:ext cx="1" cy="29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79"/>
            <p:cNvSpPr>
              <a:spLocks noChangeShapeType="1"/>
            </p:cNvSpPr>
            <p:nvPr/>
          </p:nvSpPr>
          <p:spPr bwMode="auto">
            <a:xfrm>
              <a:off x="3730" y="3426"/>
              <a:ext cx="1" cy="5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Rectangle 80"/>
            <p:cNvSpPr>
              <a:spLocks noChangeArrowheads="1"/>
            </p:cNvSpPr>
            <p:nvPr/>
          </p:nvSpPr>
          <p:spPr bwMode="auto">
            <a:xfrm>
              <a:off x="3662" y="3523"/>
              <a:ext cx="136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900">
                  <a:solidFill>
                    <a:srgbClr val="000000"/>
                  </a:solidFill>
                  <a:latin typeface="Arial" pitchFamily="34" charset="0"/>
                </a:rPr>
                <a:t>-5</a:t>
              </a:r>
              <a:endParaRPr kumimoji="1" lang="en-US" sz="3200">
                <a:latin typeface="Times New Roman" pitchFamily="18" charset="0"/>
              </a:endParaRPr>
            </a:p>
          </p:txBody>
        </p:sp>
        <p:sp>
          <p:nvSpPr>
            <p:cNvPr id="33" name="Line 81"/>
            <p:cNvSpPr>
              <a:spLocks noChangeShapeType="1"/>
            </p:cNvSpPr>
            <p:nvPr/>
          </p:nvSpPr>
          <p:spPr bwMode="auto">
            <a:xfrm>
              <a:off x="3974" y="3426"/>
              <a:ext cx="1" cy="29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82"/>
            <p:cNvSpPr>
              <a:spLocks noChangeShapeType="1"/>
            </p:cNvSpPr>
            <p:nvPr/>
          </p:nvSpPr>
          <p:spPr bwMode="auto">
            <a:xfrm>
              <a:off x="4227" y="3426"/>
              <a:ext cx="1" cy="5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Rectangle 83"/>
            <p:cNvSpPr>
              <a:spLocks noChangeArrowheads="1"/>
            </p:cNvSpPr>
            <p:nvPr/>
          </p:nvSpPr>
          <p:spPr bwMode="auto">
            <a:xfrm>
              <a:off x="4178" y="3523"/>
              <a:ext cx="85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900">
                  <a:solidFill>
                    <a:srgbClr val="000000"/>
                  </a:solidFill>
                  <a:latin typeface="Arial" pitchFamily="34" charset="0"/>
                </a:rPr>
                <a:t>0</a:t>
              </a:r>
              <a:endParaRPr kumimoji="1" lang="en-US" sz="3200">
                <a:latin typeface="Times New Roman" pitchFamily="18" charset="0"/>
              </a:endParaRPr>
            </a:p>
          </p:txBody>
        </p:sp>
        <p:sp>
          <p:nvSpPr>
            <p:cNvPr id="36" name="Line 84"/>
            <p:cNvSpPr>
              <a:spLocks noChangeShapeType="1"/>
            </p:cNvSpPr>
            <p:nvPr/>
          </p:nvSpPr>
          <p:spPr bwMode="auto">
            <a:xfrm>
              <a:off x="4480" y="3426"/>
              <a:ext cx="1" cy="29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85"/>
            <p:cNvSpPr>
              <a:spLocks noChangeShapeType="1"/>
            </p:cNvSpPr>
            <p:nvPr/>
          </p:nvSpPr>
          <p:spPr bwMode="auto">
            <a:xfrm>
              <a:off x="4734" y="3426"/>
              <a:ext cx="1" cy="5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ectangle 86"/>
            <p:cNvSpPr>
              <a:spLocks noChangeArrowheads="1"/>
            </p:cNvSpPr>
            <p:nvPr/>
          </p:nvSpPr>
          <p:spPr bwMode="auto">
            <a:xfrm>
              <a:off x="4685" y="3523"/>
              <a:ext cx="85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900">
                  <a:solidFill>
                    <a:srgbClr val="000000"/>
                  </a:solidFill>
                  <a:latin typeface="Arial" pitchFamily="34" charset="0"/>
                </a:rPr>
                <a:t>5</a:t>
              </a:r>
              <a:endParaRPr kumimoji="1" lang="en-US" sz="3200">
                <a:latin typeface="Times New Roman" pitchFamily="18" charset="0"/>
              </a:endParaRPr>
            </a:p>
          </p:txBody>
        </p:sp>
        <p:sp>
          <p:nvSpPr>
            <p:cNvPr id="39" name="Line 87"/>
            <p:cNvSpPr>
              <a:spLocks noChangeShapeType="1"/>
            </p:cNvSpPr>
            <p:nvPr/>
          </p:nvSpPr>
          <p:spPr bwMode="auto">
            <a:xfrm>
              <a:off x="4977" y="3426"/>
              <a:ext cx="1" cy="29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88"/>
            <p:cNvSpPr>
              <a:spLocks noChangeShapeType="1"/>
            </p:cNvSpPr>
            <p:nvPr/>
          </p:nvSpPr>
          <p:spPr bwMode="auto">
            <a:xfrm>
              <a:off x="5231" y="3426"/>
              <a:ext cx="1" cy="5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Rectangle 89"/>
            <p:cNvSpPr>
              <a:spLocks noChangeArrowheads="1"/>
            </p:cNvSpPr>
            <p:nvPr/>
          </p:nvSpPr>
          <p:spPr bwMode="auto">
            <a:xfrm>
              <a:off x="5143" y="3523"/>
              <a:ext cx="17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900">
                  <a:solidFill>
                    <a:srgbClr val="000000"/>
                  </a:solidFill>
                  <a:latin typeface="Arial" pitchFamily="34" charset="0"/>
                </a:rPr>
                <a:t>10</a:t>
              </a:r>
              <a:endParaRPr kumimoji="1" lang="en-US" sz="3200">
                <a:latin typeface="Times New Roman" pitchFamily="18" charset="0"/>
              </a:endParaRPr>
            </a:p>
          </p:txBody>
        </p:sp>
        <p:sp>
          <p:nvSpPr>
            <p:cNvPr id="42" name="Rectangle 90"/>
            <p:cNvSpPr>
              <a:spLocks noChangeArrowheads="1"/>
            </p:cNvSpPr>
            <p:nvPr/>
          </p:nvSpPr>
          <p:spPr bwMode="auto">
            <a:xfrm>
              <a:off x="4149" y="3679"/>
              <a:ext cx="101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900">
                  <a:solidFill>
                    <a:srgbClr val="000000"/>
                  </a:solidFill>
                  <a:latin typeface="Arial" pitchFamily="34" charset="0"/>
                </a:rPr>
                <a:t>X</a:t>
              </a:r>
              <a:endParaRPr kumimoji="1" lang="en-US" sz="3200">
                <a:latin typeface="Times New Roman" pitchFamily="18" charset="0"/>
              </a:endParaRPr>
            </a:p>
          </p:txBody>
        </p:sp>
        <p:sp>
          <p:nvSpPr>
            <p:cNvPr id="43" name="Line 91"/>
            <p:cNvSpPr>
              <a:spLocks noChangeShapeType="1"/>
            </p:cNvSpPr>
            <p:nvPr/>
          </p:nvSpPr>
          <p:spPr bwMode="auto">
            <a:xfrm flipV="1">
              <a:off x="3312" y="1728"/>
              <a:ext cx="1728" cy="148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 Box 93"/>
            <p:cNvSpPr txBox="1">
              <a:spLocks noChangeArrowheads="1"/>
            </p:cNvSpPr>
            <p:nvPr/>
          </p:nvSpPr>
          <p:spPr bwMode="auto">
            <a:xfrm>
              <a:off x="3168" y="1152"/>
              <a:ext cx="259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en-US" sz="2200"/>
                <a:t>Estimated (least squares) line. </a:t>
              </a:r>
            </a:p>
          </p:txBody>
        </p:sp>
        <p:sp>
          <p:nvSpPr>
            <p:cNvPr id="45" name="Line 94"/>
            <p:cNvSpPr>
              <a:spLocks noChangeShapeType="1"/>
            </p:cNvSpPr>
            <p:nvPr/>
          </p:nvSpPr>
          <p:spPr bwMode="auto">
            <a:xfrm>
              <a:off x="4608" y="1392"/>
              <a:ext cx="192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95"/>
            <p:cNvSpPr>
              <a:spLocks/>
            </p:cNvSpPr>
            <p:nvPr/>
          </p:nvSpPr>
          <p:spPr bwMode="auto">
            <a:xfrm>
              <a:off x="3262" y="1935"/>
              <a:ext cx="1774" cy="1228"/>
            </a:xfrm>
            <a:custGeom>
              <a:avLst/>
              <a:gdLst>
                <a:gd name="T0" fmla="*/ 0 w 1774"/>
                <a:gd name="T1" fmla="*/ 1228 h 1228"/>
                <a:gd name="T2" fmla="*/ 449 w 1774"/>
                <a:gd name="T3" fmla="*/ 926 h 1228"/>
                <a:gd name="T4" fmla="*/ 887 w 1774"/>
                <a:gd name="T5" fmla="*/ 614 h 1228"/>
                <a:gd name="T6" fmla="*/ 1335 w 1774"/>
                <a:gd name="T7" fmla="*/ 312 h 1228"/>
                <a:gd name="T8" fmla="*/ 1774 w 1774"/>
                <a:gd name="T9" fmla="*/ 0 h 12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74"/>
                <a:gd name="T16" fmla="*/ 0 h 1228"/>
                <a:gd name="T17" fmla="*/ 1774 w 1774"/>
                <a:gd name="T18" fmla="*/ 1228 h 12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74" h="1228">
                  <a:moveTo>
                    <a:pt x="0" y="1228"/>
                  </a:moveTo>
                  <a:lnTo>
                    <a:pt x="449" y="926"/>
                  </a:lnTo>
                  <a:lnTo>
                    <a:pt x="887" y="614"/>
                  </a:lnTo>
                  <a:lnTo>
                    <a:pt x="1335" y="312"/>
                  </a:lnTo>
                  <a:lnTo>
                    <a:pt x="1774" y="0"/>
                  </a:lnTo>
                </a:path>
              </a:pathLst>
            </a:custGeom>
            <a:noFill/>
            <a:ln w="28575">
              <a:solidFill>
                <a:srgbClr val="120C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 Box 96"/>
            <p:cNvSpPr txBox="1">
              <a:spLocks noChangeArrowheads="1"/>
            </p:cNvSpPr>
            <p:nvPr/>
          </p:nvSpPr>
          <p:spPr bwMode="auto">
            <a:xfrm>
              <a:off x="2834" y="3936"/>
              <a:ext cx="312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en-US" sz="2000" dirty="0"/>
                <a:t>True (population) line. Unobserved</a:t>
              </a:r>
            </a:p>
          </p:txBody>
        </p:sp>
        <p:sp>
          <p:nvSpPr>
            <p:cNvPr id="48" name="Line 97"/>
            <p:cNvSpPr>
              <a:spLocks noChangeShapeType="1"/>
            </p:cNvSpPr>
            <p:nvPr/>
          </p:nvSpPr>
          <p:spPr bwMode="auto">
            <a:xfrm flipV="1">
              <a:off x="4416" y="2208"/>
              <a:ext cx="288" cy="17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9" name="Footer Placeholder 9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100" name="Slide Number Placeholder 9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242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 of Fit: R</a:t>
            </a:r>
            <a:r>
              <a:rPr lang="en-US" baseline="30000" dirty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Wingdings" charset="2"/>
              <a:buChar char="Ø"/>
            </a:pPr>
            <a:r>
              <a:rPr lang="en-US" dirty="0"/>
              <a:t>Some of the variation in Y can be explained by variation in the X’s and some cannot.</a:t>
            </a:r>
          </a:p>
          <a:p>
            <a:pPr>
              <a:lnSpc>
                <a:spcPct val="90000"/>
              </a:lnSpc>
              <a:buFont typeface="Wingdings" charset="2"/>
              <a:buChar char="Ø"/>
            </a:pPr>
            <a:endParaRPr lang="en-US" dirty="0"/>
          </a:p>
          <a:p>
            <a:pPr>
              <a:lnSpc>
                <a:spcPct val="90000"/>
              </a:lnSpc>
              <a:buFont typeface="Wingdings" charset="2"/>
              <a:buChar char="Ø"/>
            </a:pPr>
            <a:r>
              <a:rPr lang="en-US" dirty="0"/>
              <a:t> R</a:t>
            </a:r>
            <a:r>
              <a:rPr lang="en-US" baseline="30000" dirty="0"/>
              <a:t>2</a:t>
            </a:r>
            <a:r>
              <a:rPr lang="en-US" dirty="0"/>
              <a:t> tells you the fraction of variance that can be explained by X.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2918" y="4690970"/>
            <a:ext cx="7903676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itchFamily="18" charset="0"/>
              </a:rPr>
              <a:t>R</a:t>
            </a:r>
            <a:r>
              <a:rPr lang="en-US" sz="2400" baseline="30000" dirty="0">
                <a:latin typeface="Times New Roman" pitchFamily="18" charset="0"/>
              </a:rPr>
              <a:t>2</a:t>
            </a:r>
            <a:r>
              <a:rPr lang="en-US" sz="2400" dirty="0">
                <a:latin typeface="Times New Roman" pitchFamily="18" charset="0"/>
              </a:rPr>
              <a:t> is always between 0 and 1. Zero means no variance has been explained. One means it has all been explained (perfect fit to the data).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D511916-390D-CA4C-A12C-E51013C117F1}"/>
                  </a:ext>
                </a:extLst>
              </p:cNvPr>
              <p:cNvSpPr txBox="1"/>
              <p:nvPr/>
            </p:nvSpPr>
            <p:spPr>
              <a:xfrm>
                <a:off x="2926423" y="3438242"/>
                <a:ext cx="3258008" cy="883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𝑅𝑆𝑆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kumimoji="1"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D511916-390D-CA4C-A12C-E51013C11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423" y="3438242"/>
                <a:ext cx="3258008" cy="883062"/>
              </a:xfrm>
              <a:prstGeom prst="rect">
                <a:avLst/>
              </a:prstGeom>
              <a:blipFill>
                <a:blip r:embed="rId3"/>
                <a:stretch>
                  <a:fillRect l="-1550" t="-1429" b="-1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0492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D7CCF8E3-F182-774D-8663-4D306D449C2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Measures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Fit: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D7CCF8E3-F182-774D-8663-4D306D449C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23" b="-113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3551A64-E033-0742-B82B-2651C1B35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EE8A9B4-0B2C-0545-8535-08C62147C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19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9D2C96-7BEE-6E46-8F0A-5DAD4D84B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65" y="1524000"/>
            <a:ext cx="3544949" cy="26390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BA602A3-29C1-1742-8B1C-141D7CF6B63D}"/>
                  </a:ext>
                </a:extLst>
              </p:cNvPr>
              <p:cNvSpPr txBox="1"/>
              <p:nvPr/>
            </p:nvSpPr>
            <p:spPr>
              <a:xfrm>
                <a:off x="4801488" y="1694556"/>
                <a:ext cx="4076334" cy="2417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100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normally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distributed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points,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i.e.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kumimoji="1" lang="en-US" altLang="zh-CN" dirty="0"/>
                  <a:t>.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fitted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line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cannot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explain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any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variance.</a:t>
                </a:r>
              </a:p>
              <a:p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variance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data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approximately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equals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to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1.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  <m:e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≃98.52</m:t>
                        </m:r>
                      </m:e>
                    </m:nary>
                  </m:oMath>
                </a14:m>
                <a:r>
                  <a:rPr kumimoji="1" lang="en-US" altLang="zh-CN" dirty="0"/>
                  <a:t>.</a:t>
                </a:r>
              </a:p>
              <a:p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RSS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predictor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97.51.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≃0.01</m:t>
                      </m:r>
                    </m:oMath>
                  </m:oMathPara>
                </a14:m>
                <a:endParaRPr kumimoji="1" lang="en-US" altLang="zh-CN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BA602A3-29C1-1742-8B1C-141D7CF6B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488" y="1694556"/>
                <a:ext cx="4076334" cy="2417393"/>
              </a:xfrm>
              <a:prstGeom prst="rect">
                <a:avLst/>
              </a:prstGeom>
              <a:blipFill>
                <a:blip r:embed="rId4"/>
                <a:stretch>
                  <a:fillRect l="-3416" t="-521" b="-15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72E509CB-99E0-014E-845A-E53DCBF21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202" y="4014491"/>
            <a:ext cx="3481674" cy="26390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5617596-9AA6-D245-8A6E-20EC6EA29504}"/>
                  </a:ext>
                </a:extLst>
              </p:cNvPr>
              <p:cNvSpPr txBox="1"/>
              <p:nvPr/>
            </p:nvSpPr>
            <p:spPr>
              <a:xfrm>
                <a:off x="4682879" y="4093247"/>
                <a:ext cx="4076334" cy="1586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kumimoji="1" lang="en-US" altLang="zh-CN" dirty="0"/>
                  <a:t>.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fitted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line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can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explain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most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variance.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  <m:e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≃84720</m:t>
                        </m:r>
                      </m:e>
                    </m:nary>
                  </m:oMath>
                </a14:m>
                <a:r>
                  <a:rPr kumimoji="1" lang="en-US" altLang="zh-CN" dirty="0"/>
                  <a:t>.</a:t>
                </a:r>
              </a:p>
              <a:p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RSS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predictor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about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108.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≃0.9987</m:t>
                      </m:r>
                    </m:oMath>
                  </m:oMathPara>
                </a14:m>
                <a:endParaRPr kumimoji="1" lang="en-US" altLang="zh-CN" sz="2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5617596-9AA6-D245-8A6E-20EC6EA29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879" y="4093247"/>
                <a:ext cx="4076334" cy="1586396"/>
              </a:xfrm>
              <a:prstGeom prst="rect">
                <a:avLst/>
              </a:prstGeom>
              <a:blipFill>
                <a:blip r:embed="rId6"/>
                <a:stretch>
                  <a:fillRect l="-7764" t="-794" r="-9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3528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Linear Regression Model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8984" y="45258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4728" y="2671130"/>
            <a:ext cx="8082071" cy="3805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Ø"/>
            </a:pPr>
            <a:r>
              <a:rPr lang="en-US" dirty="0"/>
              <a:t>The parameters in the linear regression model are very easy to interpret.</a:t>
            </a:r>
          </a:p>
          <a:p>
            <a:pPr>
              <a:buFont typeface="Wingdings" charset="2"/>
              <a:buChar char="Ø"/>
            </a:pPr>
            <a:endParaRPr lang="en-US" dirty="0"/>
          </a:p>
          <a:p>
            <a:pPr>
              <a:buFont typeface="Wingdings" charset="2"/>
              <a:buChar char="Ø"/>
            </a:pPr>
            <a:r>
              <a:rPr lang="en-US" dirty="0">
                <a:sym typeface="Symbol" pitchFamily="18" charset="2"/>
              </a:rPr>
              <a:t></a:t>
            </a:r>
            <a:r>
              <a:rPr lang="en-US" baseline="-25000" dirty="0">
                <a:sym typeface="Symbol" pitchFamily="18" charset="2"/>
              </a:rPr>
              <a:t>0</a:t>
            </a:r>
            <a:r>
              <a:rPr lang="en-US" dirty="0"/>
              <a:t> is the intercept (i.e. the average value for Y if all the X’s are zero), </a:t>
            </a:r>
            <a:r>
              <a:rPr lang="en-US" dirty="0">
                <a:sym typeface="Symbol" pitchFamily="18" charset="2"/>
              </a:rPr>
              <a:t></a:t>
            </a:r>
            <a:r>
              <a:rPr lang="en-US" baseline="-25000" dirty="0">
                <a:sym typeface="Symbol" pitchFamily="18" charset="2"/>
              </a:rPr>
              <a:t>j</a:t>
            </a:r>
            <a:r>
              <a:rPr lang="en-US" dirty="0"/>
              <a:t> is the slope for the </a:t>
            </a:r>
            <a:r>
              <a:rPr lang="en-US" dirty="0" err="1"/>
              <a:t>jth</a:t>
            </a:r>
            <a:r>
              <a:rPr lang="en-US" dirty="0"/>
              <a:t> variable </a:t>
            </a:r>
            <a:r>
              <a:rPr lang="en-US" dirty="0" err="1">
                <a:sym typeface="Symbol" pitchFamily="18" charset="2"/>
              </a:rPr>
              <a:t>X</a:t>
            </a:r>
            <a:r>
              <a:rPr lang="en-US" baseline="-25000" dirty="0" err="1">
                <a:sym typeface="Symbol" pitchFamily="18" charset="2"/>
              </a:rPr>
              <a:t>j</a:t>
            </a:r>
            <a:endParaRPr lang="en-US" baseline="-25000" dirty="0">
              <a:sym typeface="Symbol" pitchFamily="18" charset="2"/>
            </a:endParaRPr>
          </a:p>
          <a:p>
            <a:pPr>
              <a:buFont typeface="Wingdings" charset="2"/>
              <a:buChar char="Ø"/>
            </a:pPr>
            <a:endParaRPr lang="en-US" dirty="0"/>
          </a:p>
          <a:p>
            <a:pPr>
              <a:buFont typeface="Wingdings" charset="2"/>
              <a:buChar char="Ø"/>
            </a:pPr>
            <a:r>
              <a:rPr lang="en-US" dirty="0">
                <a:sym typeface="Symbol" pitchFamily="18" charset="2"/>
              </a:rPr>
              <a:t></a:t>
            </a:r>
            <a:r>
              <a:rPr lang="en-US" baseline="-25000" dirty="0">
                <a:sym typeface="Symbol" pitchFamily="18" charset="2"/>
              </a:rPr>
              <a:t>j</a:t>
            </a:r>
            <a:r>
              <a:rPr lang="en-US" dirty="0"/>
              <a:t> is the </a:t>
            </a:r>
            <a:r>
              <a:rPr lang="en-US" dirty="0">
                <a:solidFill>
                  <a:srgbClr val="FF0000"/>
                </a:solidFill>
              </a:rPr>
              <a:t>average</a:t>
            </a:r>
            <a:r>
              <a:rPr lang="en-US" dirty="0"/>
              <a:t> increase in Y when </a:t>
            </a:r>
            <a:r>
              <a:rPr lang="en-US" dirty="0" err="1">
                <a:sym typeface="Symbol" pitchFamily="18" charset="2"/>
              </a:rPr>
              <a:t>X</a:t>
            </a:r>
            <a:r>
              <a:rPr lang="en-US" baseline="-25000" dirty="0" err="1">
                <a:sym typeface="Symbol" pitchFamily="18" charset="2"/>
              </a:rPr>
              <a:t>j</a:t>
            </a:r>
            <a:r>
              <a:rPr lang="en-US" baseline="-25000" dirty="0">
                <a:sym typeface="Symbol" pitchFamily="18" charset="2"/>
              </a:rPr>
              <a:t> </a:t>
            </a:r>
            <a:r>
              <a:rPr lang="en-US" dirty="0"/>
              <a:t>is increased by one and all other X’s are held constant. 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02D48DB-6D87-724F-8F34-326B349859A4}"/>
                  </a:ext>
                </a:extLst>
              </p:cNvPr>
              <p:cNvSpPr txBox="1"/>
              <p:nvPr/>
            </p:nvSpPr>
            <p:spPr>
              <a:xfrm>
                <a:off x="1847589" y="1865514"/>
                <a:ext cx="5041726" cy="464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02D48DB-6D87-724F-8F34-326B34985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89" y="1865514"/>
                <a:ext cx="5041726" cy="464101"/>
              </a:xfrm>
              <a:prstGeom prst="rect">
                <a:avLst/>
              </a:prstGeom>
              <a:blipFill>
                <a:blip r:embed="rId3"/>
                <a:stretch>
                  <a:fillRect b="-243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9396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9BBE64-EF16-AE49-8D7B-3D70D30E4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Multiple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Linear</a:t>
            </a:r>
            <a:r>
              <a:rPr kumimoji="1" lang="zh-CN" altLang="en-US" dirty="0"/>
              <a:t> </a:t>
            </a:r>
            <a:r>
              <a:rPr kumimoji="1" lang="en-US" altLang="zh-CN" dirty="0"/>
              <a:t>Regression</a:t>
            </a: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F3FDF60-47D4-5A42-9209-010224836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E454C5F-FA07-9E41-BA35-A7AB84E77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C2D3E46-F7C0-194B-8C0A-5C8E8BE2DB4F}"/>
                  </a:ext>
                </a:extLst>
              </p:cNvPr>
              <p:cNvSpPr txBox="1"/>
              <p:nvPr/>
            </p:nvSpPr>
            <p:spPr>
              <a:xfrm>
                <a:off x="1733114" y="3984813"/>
                <a:ext cx="5270674" cy="2361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kumimoji="1"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mr>
                                <m:mr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kumimoji="1"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/>
                                      <m:e>
                                        <m:sSubSup>
                                          <m:sSubSupPr>
                                            <m:ctrlPr>
                                              <a:rPr kumimoji="1"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kumimoji="1"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kumimoji="1"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kumimoji="1"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nary>
                                  </m:e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zh-CN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kumimoji="1" lang="en-US" altLang="zh-CN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kumimoji="1" lang="en-US" altLang="zh-CN" i="1" smtClean="0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</m:mr>
                              </m:m>
                              <m:r>
                                <a:rPr kumimoji="1" lang="zh-CN" altLang="en-US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𝑖𝑝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mr>
                                <m:mr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kumimoji="1"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kumimoji="1"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𝑖𝑝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𝑖𝑝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kumimoji="1"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kumimoji="1"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𝑖𝑝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kumimoji="1" lang="zh-CN" alt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     </m:t>
                                          </m:r>
                                          <m:nary>
                                            <m:naryPr>
                                              <m:chr m:val="∑"/>
                                              <m:supHide m:val="on"/>
                                              <m:ctrlP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/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kumimoji="1"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kumimoji="1"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𝑖𝑝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kumimoji="1"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bSup>
                                            </m:e>
                                          </m:nary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zh-CN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𝑖𝑝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C2D3E46-F7C0-194B-8C0A-5C8E8BE2D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114" y="3984813"/>
                <a:ext cx="5270674" cy="2361416"/>
              </a:xfrm>
              <a:prstGeom prst="rect">
                <a:avLst/>
              </a:prstGeom>
              <a:blipFill>
                <a:blip r:embed="rId2"/>
                <a:stretch>
                  <a:fillRect l="-12500" t="-41176" b="-566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FD0CD84-52A2-CA4C-A346-0227A333DCFE}"/>
                  </a:ext>
                </a:extLst>
              </p:cNvPr>
              <p:cNvSpPr txBox="1"/>
              <p:nvPr/>
            </p:nvSpPr>
            <p:spPr>
              <a:xfrm>
                <a:off x="1847589" y="1865514"/>
                <a:ext cx="5041726" cy="464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FD0CD84-52A2-CA4C-A346-0227A333D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89" y="1865514"/>
                <a:ext cx="5041726" cy="464101"/>
              </a:xfrm>
              <a:prstGeom prst="rect">
                <a:avLst/>
              </a:prstGeom>
              <a:blipFill>
                <a:blip r:embed="rId3"/>
                <a:stretch>
                  <a:fillRect b="-243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9ABD663-E34C-B44B-81B7-76C909F13C0F}"/>
                  </a:ext>
                </a:extLst>
              </p:cNvPr>
              <p:cNvSpPr txBox="1"/>
              <p:nvPr/>
            </p:nvSpPr>
            <p:spPr>
              <a:xfrm>
                <a:off x="2009427" y="2671129"/>
                <a:ext cx="4718049" cy="11676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en-US" altLang="zh-CN" b="0" dirty="0"/>
              </a:p>
              <a:p>
                <a:r>
                  <a:rPr kumimoji="1" lang="en-US" altLang="zh-CN" b="0" dirty="0"/>
                  <a:t>	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−⋯−</m:t>
                                </m:r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𝑖𝑝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9ABD663-E34C-B44B-81B7-76C909F13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427" y="2671129"/>
                <a:ext cx="4718049" cy="1167627"/>
              </a:xfrm>
              <a:prstGeom prst="rect">
                <a:avLst/>
              </a:prstGeom>
              <a:blipFill>
                <a:blip r:embed="rId4"/>
                <a:stretch>
                  <a:fillRect l="-1340" t="-75269" b="-806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9022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Relevant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Is </a:t>
            </a:r>
            <a:r>
              <a:rPr lang="en-US" dirty="0">
                <a:sym typeface="Symbol" pitchFamily="18" charset="2"/>
              </a:rPr>
              <a:t></a:t>
            </a:r>
            <a:r>
              <a:rPr lang="en-US" baseline="-25000" dirty="0">
                <a:sym typeface="Symbol" pitchFamily="18" charset="2"/>
              </a:rPr>
              <a:t>j</a:t>
            </a:r>
            <a:r>
              <a:rPr lang="en-US" dirty="0"/>
              <a:t>=0 or not? We can use a hypothesis test to answer this question. If we can’t be sure that </a:t>
            </a:r>
            <a:r>
              <a:rPr lang="en-US" dirty="0">
                <a:sym typeface="Symbol" pitchFamily="18" charset="2"/>
              </a:rPr>
              <a:t></a:t>
            </a:r>
            <a:r>
              <a:rPr lang="en-US" baseline="-25000" dirty="0">
                <a:sym typeface="Symbol" pitchFamily="18" charset="2"/>
              </a:rPr>
              <a:t>j</a:t>
            </a:r>
            <a:r>
              <a:rPr lang="en-US" dirty="0">
                <a:cs typeface="Times New Roman" pitchFamily="18" charset="0"/>
              </a:rPr>
              <a:t>≠</a:t>
            </a:r>
            <a:r>
              <a:rPr lang="en-US" dirty="0"/>
              <a:t>0 then there is no point in using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 as one of our predictors.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dirty="0">
                <a:sym typeface="Symbol" pitchFamily="18" charset="2"/>
              </a:rPr>
              <a:t>Can we be sure that at least one of our X variables is a useful predictor i.e. is it the case that </a:t>
            </a:r>
            <a:r>
              <a:rPr kumimoji="1" lang="el-GR" dirty="0"/>
              <a:t>β</a:t>
            </a:r>
            <a:r>
              <a:rPr kumimoji="1" lang="en-US" baseline="-25000" dirty="0"/>
              <a:t>1</a:t>
            </a:r>
            <a:r>
              <a:rPr kumimoji="1" lang="en-US" dirty="0"/>
              <a:t>= </a:t>
            </a:r>
            <a:r>
              <a:rPr kumimoji="1" lang="el-GR" dirty="0"/>
              <a:t>β</a:t>
            </a:r>
            <a:r>
              <a:rPr kumimoji="1" lang="en-US" baseline="-25000" dirty="0"/>
              <a:t>2</a:t>
            </a:r>
            <a:r>
              <a:rPr kumimoji="1" lang="en-US" dirty="0"/>
              <a:t>=</a:t>
            </a:r>
            <a:r>
              <a:rPr kumimoji="1" lang="en-US" dirty="0">
                <a:sym typeface="Symbol" pitchFamily="18" charset="2"/>
              </a:rPr>
              <a:t></a:t>
            </a:r>
            <a:r>
              <a:rPr kumimoji="1" lang="en-US" dirty="0"/>
              <a:t>= </a:t>
            </a:r>
            <a:r>
              <a:rPr kumimoji="1" lang="el-GR" dirty="0"/>
              <a:t>β</a:t>
            </a:r>
            <a:r>
              <a:rPr kumimoji="1" lang="en-US" dirty="0"/>
              <a:t> </a:t>
            </a:r>
            <a:r>
              <a:rPr kumimoji="1" lang="en-US" baseline="-25000" dirty="0"/>
              <a:t>p</a:t>
            </a:r>
            <a:r>
              <a:rPr kumimoji="1" lang="en-US" dirty="0"/>
              <a:t>=0?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endParaRPr kumimoji="1" lang="en-US" dirty="0"/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kumimoji="1" lang="en-US" altLang="zh-CN" dirty="0"/>
              <a:t>Which</a:t>
            </a:r>
            <a:r>
              <a:rPr kumimoji="1" lang="zh-CN" altLang="en-US" dirty="0"/>
              <a:t> </a:t>
            </a:r>
            <a:r>
              <a:rPr kumimoji="1" lang="en-US" altLang="zh-CN" dirty="0"/>
              <a:t>variable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important?</a:t>
            </a:r>
            <a:endParaRPr kumimoji="1" lang="en-US" dirty="0"/>
          </a:p>
          <a:p>
            <a:pPr marL="0" indent="0">
              <a:lnSpc>
                <a:spcPct val="90000"/>
              </a:lnSpc>
              <a:buNone/>
            </a:pPr>
            <a:endParaRPr kumimoji="1"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33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dirty="0"/>
              <a:t>Testing Individual Variables</a:t>
            </a:r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4141788"/>
            <a:ext cx="4806950" cy="792162"/>
          </a:xfrm>
          <a:solidFill>
            <a:srgbClr val="FFFFFF"/>
          </a:solidFill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64413" y="1447800"/>
            <a:ext cx="7893787" cy="1142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en-US" sz="3200" baseline="-25000" dirty="0">
                <a:latin typeface="Times New Roman" pitchFamily="18" charset="0"/>
              </a:rPr>
              <a:t>Is there a (statistically detectable) linear relationship between Newspapers and Sales after all the other variables have been accounted for?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6477000" y="3657600"/>
            <a:ext cx="22098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 dirty="0"/>
              <a:t>No:  big p-value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81000" y="5334000"/>
            <a:ext cx="7924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en-US" sz="2400" dirty="0">
                <a:latin typeface="Times New Roman" pitchFamily="18" charset="0"/>
              </a:rPr>
              <a:t>Almost all the explaining that Newspapers could do in simple regression has already been done by TV and Radio in multiple regression! 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6324600" y="4419600"/>
            <a:ext cx="2819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 dirty="0"/>
              <a:t>Small p-value in simple regression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" y="2667000"/>
            <a:ext cx="5638800" cy="128428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" name="Line 9"/>
          <p:cNvSpPr>
            <a:spLocks noChangeShapeType="1"/>
          </p:cNvSpPr>
          <p:nvPr/>
        </p:nvSpPr>
        <p:spPr bwMode="auto">
          <a:xfrm flipH="1" flipV="1">
            <a:off x="6019800" y="3810000"/>
            <a:ext cx="457200" cy="76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 flipH="1">
            <a:off x="5791200" y="48006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181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5B46B8-155B-E240-8D20-26DC2D5F2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make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R?</a:t>
            </a: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F9BC910-BE6A-714B-A873-CA8C91D90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E4D6230-EC57-6144-A621-567092769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23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51B182B-FC9A-4A4B-9B1C-018466D23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524000"/>
            <a:ext cx="3352800" cy="635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74E094D-8985-BB4A-B7A3-E71749D87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00" y="2168221"/>
            <a:ext cx="57404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89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 Is the whole regression explaining anything at all?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47581"/>
          </a:xfrm>
        </p:spPr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/>
              <a:t>Test for: </a:t>
            </a:r>
          </a:p>
          <a:p>
            <a:endParaRPr 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914400" y="2003425"/>
            <a:ext cx="769620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sz="2200" dirty="0"/>
              <a:t> H</a:t>
            </a:r>
            <a:r>
              <a:rPr lang="en-US" sz="2200" baseline="-25000" dirty="0"/>
              <a:t>0</a:t>
            </a:r>
            <a:r>
              <a:rPr lang="en-US" sz="2200" dirty="0"/>
              <a:t>:  all slopes = 0      	</a:t>
            </a:r>
            <a:r>
              <a:rPr kumimoji="1" lang="en-US" sz="2400" dirty="0">
                <a:latin typeface="Times New Roman" pitchFamily="18" charset="0"/>
              </a:rPr>
              <a:t>(</a:t>
            </a:r>
            <a:r>
              <a:rPr kumimoji="1" lang="en-US" sz="2400" dirty="0">
                <a:latin typeface="Symbol" pitchFamily="18" charset="2"/>
              </a:rPr>
              <a:t>b</a:t>
            </a:r>
            <a:r>
              <a:rPr kumimoji="1" lang="en-US" sz="2400" baseline="-25000" dirty="0">
                <a:latin typeface="Times New Roman" pitchFamily="18" charset="0"/>
              </a:rPr>
              <a:t>1</a:t>
            </a:r>
            <a:r>
              <a:rPr kumimoji="1" lang="en-US" sz="2400" dirty="0">
                <a:latin typeface="Times New Roman" pitchFamily="18" charset="0"/>
              </a:rPr>
              <a:t>=</a:t>
            </a:r>
            <a:r>
              <a:rPr kumimoji="1" lang="en-US" sz="2400" dirty="0">
                <a:latin typeface="Symbol" pitchFamily="18" charset="2"/>
              </a:rPr>
              <a:t>b</a:t>
            </a:r>
            <a:r>
              <a:rPr kumimoji="1" lang="en-US" sz="2400" baseline="-25000" dirty="0">
                <a:latin typeface="Times New Roman" pitchFamily="18" charset="0"/>
              </a:rPr>
              <a:t>2</a:t>
            </a:r>
            <a:r>
              <a:rPr kumimoji="1" lang="en-US" sz="2400" dirty="0">
                <a:latin typeface="Times New Roman" pitchFamily="18" charset="0"/>
              </a:rPr>
              <a:t>=</a:t>
            </a:r>
            <a:r>
              <a:rPr kumimoji="1" lang="en-US" sz="2400" dirty="0">
                <a:latin typeface="Times New Roman" pitchFamily="18" charset="0"/>
                <a:sym typeface="Symbol" pitchFamily="18" charset="2"/>
              </a:rPr>
              <a:t></a:t>
            </a:r>
            <a:r>
              <a:rPr kumimoji="1" lang="en-US" sz="2400" dirty="0">
                <a:latin typeface="Times New Roman" pitchFamily="18" charset="0"/>
              </a:rPr>
              <a:t>=</a:t>
            </a:r>
            <a:r>
              <a:rPr kumimoji="1" lang="en-US" sz="2400" dirty="0" err="1">
                <a:latin typeface="Symbol" pitchFamily="18" charset="2"/>
              </a:rPr>
              <a:t>b</a:t>
            </a:r>
            <a:r>
              <a:rPr kumimoji="1" lang="en-US" sz="2400" baseline="-25000" dirty="0" err="1">
                <a:latin typeface="Times New Roman" pitchFamily="18" charset="0"/>
              </a:rPr>
              <a:t>p</a:t>
            </a:r>
            <a:r>
              <a:rPr kumimoji="1" lang="en-US" sz="2400" dirty="0">
                <a:latin typeface="Times New Roman" pitchFamily="18" charset="0"/>
              </a:rPr>
              <a:t>=0),</a:t>
            </a:r>
            <a:r>
              <a:rPr kumimoji="1" lang="en-US" sz="2800" dirty="0">
                <a:latin typeface="Times New Roman" pitchFamily="18" charset="0"/>
              </a:rPr>
              <a:t> </a:t>
            </a:r>
            <a:endParaRPr lang="en-US" sz="2000" dirty="0"/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2000" dirty="0"/>
              <a:t> </a:t>
            </a:r>
            <a:r>
              <a:rPr lang="en-US" sz="2200" dirty="0"/>
              <a:t>H</a:t>
            </a:r>
            <a:r>
              <a:rPr lang="en-US" sz="2200" baseline="-25000" dirty="0"/>
              <a:t>a</a:t>
            </a:r>
            <a:r>
              <a:rPr lang="en-US" sz="2200" dirty="0"/>
              <a:t>:  at least one slope </a:t>
            </a:r>
            <a:r>
              <a:rPr lang="en-US" sz="2200" dirty="0">
                <a:sym typeface="Symbol" pitchFamily="18" charset="2"/>
              </a:rPr>
              <a:t> </a:t>
            </a:r>
            <a:r>
              <a:rPr lang="en-US" sz="2200" dirty="0"/>
              <a:t>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7F6F139-C39D-B843-BAC4-5486F37626A5}"/>
                  </a:ext>
                </a:extLst>
              </p:cNvPr>
              <p:cNvSpPr txBox="1"/>
              <p:nvPr/>
            </p:nvSpPr>
            <p:spPr>
              <a:xfrm>
                <a:off x="538619" y="3419605"/>
                <a:ext cx="3519874" cy="3751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Let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us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define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𝑇𝑆𝑆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1" lang="en-US" altLang="zh-CN" dirty="0"/>
                  <a:t>.</a:t>
                </a:r>
                <a:r>
                  <a:rPr kumimoji="1" lang="zh-CN" altLang="en-US" dirty="0"/>
                  <a:t> </a:t>
                </a:r>
                <a:endParaRPr kumimoji="1" lang="en-US" altLang="zh-CN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7F6F139-C39D-B843-BAC4-5486F3762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619" y="3419605"/>
                <a:ext cx="3519874" cy="375103"/>
              </a:xfrm>
              <a:prstGeom prst="rect">
                <a:avLst/>
              </a:prstGeom>
              <a:blipFill>
                <a:blip r:embed="rId3"/>
                <a:stretch>
                  <a:fillRect l="-1075" t="-100000" b="-1612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F81080E9-082F-664D-A14E-E64E1D42D378}"/>
              </a:ext>
            </a:extLst>
          </p:cNvPr>
          <p:cNvSpPr txBox="1"/>
          <p:nvPr/>
        </p:nvSpPr>
        <p:spPr>
          <a:xfrm>
            <a:off x="538619" y="4003872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prove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that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EF33027-277A-0740-9A9B-D7C5182E7DD1}"/>
                  </a:ext>
                </a:extLst>
              </p:cNvPr>
              <p:cNvSpPr txBox="1"/>
              <p:nvPr/>
            </p:nvSpPr>
            <p:spPr>
              <a:xfrm>
                <a:off x="3577657" y="4401074"/>
                <a:ext cx="1988685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𝑅𝑆𝑆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EF33027-277A-0740-9A9B-D7C5182E7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7657" y="4401074"/>
                <a:ext cx="1988685" cy="567078"/>
              </a:xfrm>
              <a:prstGeom prst="rect">
                <a:avLst/>
              </a:prstGeom>
              <a:blipFill>
                <a:blip r:embed="rId4"/>
                <a:stretch>
                  <a:fillRect l="-1911" t="-4444" r="-637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86A6B28A-8A8D-5D4A-A8F8-21FF221682D1}"/>
              </a:ext>
            </a:extLst>
          </p:cNvPr>
          <p:cNvSpPr txBox="1"/>
          <p:nvPr/>
        </p:nvSpPr>
        <p:spPr>
          <a:xfrm>
            <a:off x="626301" y="5398718"/>
            <a:ext cx="5019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null</a:t>
            </a:r>
            <a:r>
              <a:rPr kumimoji="1" lang="zh-CN" altLang="en-US" dirty="0"/>
              <a:t> </a:t>
            </a:r>
            <a:r>
              <a:rPr kumimoji="1" lang="en-US" altLang="zh-CN" dirty="0"/>
              <a:t>hypothesis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true,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prove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that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2BED666-D91A-8F47-A54C-241100AB709F}"/>
                  </a:ext>
                </a:extLst>
              </p:cNvPr>
              <p:cNvSpPr txBox="1"/>
              <p:nvPr/>
            </p:nvSpPr>
            <p:spPr>
              <a:xfrm>
                <a:off x="3656939" y="5884112"/>
                <a:ext cx="20982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𝑇𝑆𝑆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𝑅𝑆𝑆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2BED666-D91A-8F47-A54C-241100AB7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939" y="5884112"/>
                <a:ext cx="2098267" cy="567078"/>
              </a:xfrm>
              <a:prstGeom prst="rect">
                <a:avLst/>
              </a:prstGeom>
              <a:blipFill>
                <a:blip r:embed="rId5"/>
                <a:stretch>
                  <a:fillRect l="-1818" t="-2174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9088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AD31108-6CAF-B640-B630-1D3FF4660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7173275-6FF0-3E48-8AFF-DFDC80F95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25</a:t>
            </a:fld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B898AA5-EE05-6045-BCE8-9EE47B45CE28}"/>
              </a:ext>
            </a:extLst>
          </p:cNvPr>
          <p:cNvSpPr txBox="1"/>
          <p:nvPr/>
        </p:nvSpPr>
        <p:spPr>
          <a:xfrm>
            <a:off x="588723" y="926926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Let</a:t>
            </a:r>
            <a:r>
              <a:rPr kumimoji="1" lang="zh-CN" altLang="en-US" dirty="0"/>
              <a:t> </a:t>
            </a:r>
            <a:r>
              <a:rPr kumimoji="1" lang="en-US" altLang="zh-CN" dirty="0"/>
              <a:t>us</a:t>
            </a:r>
            <a:r>
              <a:rPr kumimoji="1" lang="zh-CN" altLang="en-US" dirty="0"/>
              <a:t> </a:t>
            </a:r>
            <a:r>
              <a:rPr kumimoji="1" lang="en-US" altLang="zh-CN" dirty="0"/>
              <a:t>define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33C471D-E993-FC49-96EB-FA4CBC525D52}"/>
                  </a:ext>
                </a:extLst>
              </p:cNvPr>
              <p:cNvSpPr txBox="1"/>
              <p:nvPr/>
            </p:nvSpPr>
            <p:spPr>
              <a:xfrm>
                <a:off x="2651410" y="1296258"/>
                <a:ext cx="3841180" cy="1025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𝑇𝑆𝑆</m:t>
                          </m:r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𝑅𝑆𝑆</m:t>
                          </m:r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)/</m:t>
                          </m:r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𝑅𝑆𝑆</m:t>
                          </m:r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/(</m:t>
                          </m:r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33C471D-E993-FC49-96EB-FA4CBC525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410" y="1296258"/>
                <a:ext cx="3841180" cy="1025345"/>
              </a:xfrm>
              <a:prstGeom prst="rect">
                <a:avLst/>
              </a:prstGeom>
              <a:blipFill>
                <a:blip r:embed="rId2"/>
                <a:stretch>
                  <a:fillRect l="-1320" t="-2439" r="-2970" b="-158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1151732-CB8D-7F41-9FC2-BAA12AD15C4F}"/>
                  </a:ext>
                </a:extLst>
              </p:cNvPr>
              <p:cNvSpPr txBox="1"/>
              <p:nvPr/>
            </p:nvSpPr>
            <p:spPr>
              <a:xfrm>
                <a:off x="626302" y="2630466"/>
                <a:ext cx="81544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If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→1</m:t>
                    </m:r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we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could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say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null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hypothesis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acceptable.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If</a:t>
                </a:r>
                <a:r>
                  <a:rPr kumimoji="1" lang="zh-CN" altLang="en-US" dirty="0"/>
                  <a:t> </a:t>
                </a:r>
                <a:r>
                  <a:rPr kumimoji="1" lang="en-US" altLang="zh-CN" i="1" dirty="0"/>
                  <a:t>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much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greater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than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1,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we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could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say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null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hypothesis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unacceptable.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1151732-CB8D-7F41-9FC2-BAA12AD15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02" y="2630466"/>
                <a:ext cx="8154444" cy="646331"/>
              </a:xfrm>
              <a:prstGeom prst="rect">
                <a:avLst/>
              </a:prstGeom>
              <a:blipFill>
                <a:blip r:embed="rId3"/>
                <a:stretch>
                  <a:fillRect l="-467" t="-3846" b="-1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F46C36E-83DA-E44F-84AB-617B5AADD2B2}"/>
                  </a:ext>
                </a:extLst>
              </p:cNvPr>
              <p:cNvSpPr txBox="1"/>
              <p:nvPr/>
            </p:nvSpPr>
            <p:spPr>
              <a:xfrm>
                <a:off x="626302" y="4313145"/>
                <a:ext cx="83548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i="1" dirty="0"/>
                  <a:t>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follows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 </a:t>
                </a:r>
                <a:r>
                  <a:rPr kumimoji="1" lang="en-US" altLang="zh-CN" i="1" dirty="0"/>
                  <a:t>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distribution.</a:t>
                </a:r>
                <a:r>
                  <a:rPr kumimoji="1" lang="zh-CN" altLang="en-US" dirty="0"/>
                  <a:t> </a:t>
                </a:r>
                <a:r>
                  <a:rPr kumimoji="1" lang="en-US" altLang="zh-CN" i="1" dirty="0"/>
                  <a:t>F</a:t>
                </a:r>
                <a:r>
                  <a:rPr kumimoji="1" lang="zh-CN" altLang="en-US" i="1" dirty="0"/>
                  <a:t> </a:t>
                </a:r>
                <a:r>
                  <a:rPr kumimoji="1" lang="en-US" altLang="zh-CN" dirty="0"/>
                  <a:t>distribution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has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two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parameters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named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degree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freedom.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we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can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compute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probability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kumimoji="1" lang="en-US" altLang="zh-CN" i="1" dirty="0"/>
                  <a:t>,</a:t>
                </a:r>
                <a:r>
                  <a:rPr kumimoji="1" lang="zh-CN" altLang="en-US" i="1" dirty="0"/>
                  <a:t> </a:t>
                </a:r>
                <a:r>
                  <a:rPr kumimoji="1" lang="en-US" altLang="zh-CN" dirty="0"/>
                  <a:t>by</a:t>
                </a:r>
                <a:endParaRPr kumimoji="1" lang="zh-CN" altLang="en-US" i="1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F46C36E-83DA-E44F-84AB-617B5AADD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02" y="4313145"/>
                <a:ext cx="8354860" cy="646331"/>
              </a:xfrm>
              <a:prstGeom prst="rect">
                <a:avLst/>
              </a:prstGeom>
              <a:blipFill>
                <a:blip r:embed="rId4"/>
                <a:stretch>
                  <a:fillRect l="-455" t="-3846" b="-1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7535F9C9-6E27-1F48-8ADE-20FCFC302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5290" y="3333104"/>
            <a:ext cx="3797300" cy="9144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BAF5F99-8FA3-E747-A1B4-9A39EADB8E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0340" y="5073805"/>
            <a:ext cx="4267200" cy="6604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5AAD0FA-C5DE-0342-B864-6F0F8591D2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3743" y="4510471"/>
            <a:ext cx="3427419" cy="228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5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BACD89-DF83-0E4E-A3FC-0E58618E9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09" y="227710"/>
            <a:ext cx="8229600" cy="9906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Test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whether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subset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coefficients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5249CDF-F76B-3745-B15D-76A377708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AADFC39-8A70-034B-9412-7AF7ECE43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F66D818-1077-C748-A940-F58DA76EC091}"/>
                  </a:ext>
                </a:extLst>
              </p:cNvPr>
              <p:cNvSpPr txBox="1"/>
              <p:nvPr/>
            </p:nvSpPr>
            <p:spPr>
              <a:xfrm>
                <a:off x="3429000" y="1038603"/>
                <a:ext cx="2349810" cy="6690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𝑅𝑆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𝑅𝑆𝑆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)/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𝑅𝑆𝑆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/(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F66D818-1077-C748-A940-F58DA76EC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1038603"/>
                <a:ext cx="2349810" cy="669094"/>
              </a:xfrm>
              <a:prstGeom prst="rect">
                <a:avLst/>
              </a:prstGeom>
              <a:blipFill>
                <a:blip r:embed="rId2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E9E9711-0F16-0B47-83F7-67B0FBF8FA07}"/>
                  </a:ext>
                </a:extLst>
              </p:cNvPr>
              <p:cNvSpPr txBox="1"/>
              <p:nvPr/>
            </p:nvSpPr>
            <p:spPr>
              <a:xfrm>
                <a:off x="209209" y="1675309"/>
                <a:ext cx="8742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𝑅𝑆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residual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sum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squares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new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model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without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subset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being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tested.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number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variables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subset.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E9E9711-0F16-0B47-83F7-67B0FBF8F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09" y="1675309"/>
                <a:ext cx="8742200" cy="646331"/>
              </a:xfrm>
              <a:prstGeom prst="rect">
                <a:avLst/>
              </a:prstGeom>
              <a:blipFill>
                <a:blip r:embed="rId3"/>
                <a:stretch>
                  <a:fillRect l="-435" t="-5882"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标题 1">
            <a:extLst>
              <a:ext uri="{FF2B5EF4-FFF2-40B4-BE49-F238E27FC236}">
                <a16:creationId xmlns:a16="http://schemas.microsoft.com/office/drawing/2014/main" id="{C47AF22B-9A57-014C-8AF3-91E6FF731D52}"/>
              </a:ext>
            </a:extLst>
          </p:cNvPr>
          <p:cNvSpPr txBox="1">
            <a:spLocks/>
          </p:cNvSpPr>
          <p:nvPr/>
        </p:nvSpPr>
        <p:spPr>
          <a:xfrm>
            <a:off x="266535" y="2119368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600" dirty="0"/>
              <a:t>Example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4</a:t>
            </a:r>
            <a:endParaRPr kumimoji="1" lang="zh-CN" altLang="en-US" sz="3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57A4BDA-3A9D-0F48-8780-F1FAF1CFEE98}"/>
              </a:ext>
            </a:extLst>
          </p:cNvPr>
          <p:cNvSpPr txBox="1"/>
          <p:nvPr/>
        </p:nvSpPr>
        <p:spPr>
          <a:xfrm>
            <a:off x="680039" y="2985847"/>
            <a:ext cx="6336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whether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coefficients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radio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newspaper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0.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03B0960-0254-8840-8BB7-5A6F7AC2F9A2}"/>
                  </a:ext>
                </a:extLst>
              </p:cNvPr>
              <p:cNvSpPr txBox="1"/>
              <p:nvPr/>
            </p:nvSpPr>
            <p:spPr>
              <a:xfrm>
                <a:off x="3185826" y="3486827"/>
                <a:ext cx="17702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03B0960-0254-8840-8BB7-5A6F7AC2F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826" y="3486827"/>
                <a:ext cx="1770228" cy="369332"/>
              </a:xfrm>
              <a:prstGeom prst="rect">
                <a:avLst/>
              </a:prstGeom>
              <a:blipFill>
                <a:blip r:embed="rId4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FAFE955-D6F6-7641-A90A-209DD8A31082}"/>
                  </a:ext>
                </a:extLst>
              </p:cNvPr>
              <p:cNvSpPr txBox="1"/>
              <p:nvPr/>
            </p:nvSpPr>
            <p:spPr>
              <a:xfrm>
                <a:off x="3185826" y="3803141"/>
                <a:ext cx="37112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least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one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them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are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not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0.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FAFE955-D6F6-7641-A90A-209DD8A31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826" y="3803141"/>
                <a:ext cx="3711209" cy="369332"/>
              </a:xfrm>
              <a:prstGeom prst="rect">
                <a:avLst/>
              </a:prstGeom>
              <a:blipFill>
                <a:blip r:embed="rId5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03D1D50A-6283-A045-83F6-F9D9DFE46526}"/>
              </a:ext>
            </a:extLst>
          </p:cNvPr>
          <p:cNvSpPr txBox="1"/>
          <p:nvPr/>
        </p:nvSpPr>
        <p:spPr>
          <a:xfrm>
            <a:off x="6578037" y="438272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F:272</a:t>
            </a:r>
            <a:endParaRPr kumimoji="1"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7BF9C1E-C3BE-164B-90DF-D33D21E718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7840" y="4256237"/>
            <a:ext cx="3886200" cy="6223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EDAB598-A4F7-484C-A0D6-8961E05B3FAE}"/>
              </a:ext>
            </a:extLst>
          </p:cNvPr>
          <p:cNvSpPr txBox="1"/>
          <p:nvPr/>
        </p:nvSpPr>
        <p:spPr>
          <a:xfrm>
            <a:off x="680039" y="4925025"/>
            <a:ext cx="660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also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</a:t>
            </a:r>
            <a:r>
              <a:rPr kumimoji="1" lang="zh-CN" altLang="en-US" dirty="0"/>
              <a:t> </a:t>
            </a:r>
            <a:r>
              <a:rPr kumimoji="1" lang="en-US" altLang="zh-CN" i="1" dirty="0"/>
              <a:t>F</a:t>
            </a:r>
            <a:r>
              <a:rPr kumimoji="1" lang="zh-CN" altLang="en-US" i="1" dirty="0"/>
              <a:t> 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single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coefficient,</a:t>
            </a:r>
            <a:r>
              <a:rPr kumimoji="1" lang="zh-CN" altLang="en-US" dirty="0"/>
              <a:t> </a:t>
            </a:r>
            <a:r>
              <a:rPr kumimoji="1" lang="en-US" altLang="zh-CN" dirty="0"/>
              <a:t>say</a:t>
            </a:r>
            <a:r>
              <a:rPr kumimoji="1" lang="zh-CN" altLang="en-US" dirty="0"/>
              <a:t> </a:t>
            </a:r>
            <a:r>
              <a:rPr kumimoji="1" lang="en-US" altLang="zh-CN" dirty="0"/>
              <a:t>newspaper.</a:t>
            </a:r>
            <a:endParaRPr kumimoji="1"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ABC0BC2-C7A6-9E4E-9969-C291BD29C6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9833" y="5897943"/>
            <a:ext cx="3949700" cy="64770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90DAA7F0-EB93-2F49-AC1B-E3D62ADB6571}"/>
              </a:ext>
            </a:extLst>
          </p:cNvPr>
          <p:cNvSpPr txBox="1"/>
          <p:nvPr/>
        </p:nvSpPr>
        <p:spPr>
          <a:xfrm>
            <a:off x="6363145" y="6015052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F:</a:t>
            </a:r>
            <a:r>
              <a:rPr kumimoji="1" lang="zh-CN" altLang="en-US" dirty="0"/>
              <a:t> </a:t>
            </a:r>
            <a:r>
              <a:rPr kumimoji="1" lang="en-US" altLang="zh-CN" dirty="0"/>
              <a:t>0.03</a:t>
            </a:r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673D35A-E6B7-B948-8C8C-15F783BC0207}"/>
              </a:ext>
            </a:extLst>
          </p:cNvPr>
          <p:cNvSpPr txBox="1"/>
          <p:nvPr/>
        </p:nvSpPr>
        <p:spPr>
          <a:xfrm>
            <a:off x="6661357" y="6492441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F-value:</a:t>
            </a:r>
            <a:r>
              <a:rPr kumimoji="1" lang="zh-CN" altLang="en-US" dirty="0"/>
              <a:t> </a:t>
            </a:r>
            <a:r>
              <a:rPr kumimoji="1" lang="en-US" altLang="zh-CN" dirty="0"/>
              <a:t>0.8599</a:t>
            </a:r>
            <a:endParaRPr kumimoji="1"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209748A6-D682-6141-B8C2-926024DCC2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9833" y="6568641"/>
            <a:ext cx="4305300" cy="1651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9">
                <a:extLst>
                  <a:ext uri="{FF2B5EF4-FFF2-40B4-BE49-F238E27FC236}">
                    <a16:creationId xmlns:a16="http://schemas.microsoft.com/office/drawing/2014/main" id="{89A7215C-3EFB-254F-883F-930100E672E4}"/>
                  </a:ext>
                </a:extLst>
              </p:cNvPr>
              <p:cNvSpPr txBox="1"/>
              <p:nvPr/>
            </p:nvSpPr>
            <p:spPr>
              <a:xfrm>
                <a:off x="3099868" y="5186576"/>
                <a:ext cx="12367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22" name="文本框 9">
                <a:extLst>
                  <a:ext uri="{FF2B5EF4-FFF2-40B4-BE49-F238E27FC236}">
                    <a16:creationId xmlns:a16="http://schemas.microsoft.com/office/drawing/2014/main" id="{89A7215C-3EFB-254F-883F-930100E67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868" y="5186576"/>
                <a:ext cx="1236749" cy="369332"/>
              </a:xfrm>
              <a:prstGeom prst="rect">
                <a:avLst/>
              </a:prstGeom>
              <a:blipFill>
                <a:blip r:embed="rId9"/>
                <a:stretch>
                  <a:fillRect t="-6897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11">
                <a:extLst>
                  <a:ext uri="{FF2B5EF4-FFF2-40B4-BE49-F238E27FC236}">
                    <a16:creationId xmlns:a16="http://schemas.microsoft.com/office/drawing/2014/main" id="{0B5BFD56-0682-A94C-AF23-F23E23346C0D}"/>
                  </a:ext>
                </a:extLst>
              </p:cNvPr>
              <p:cNvSpPr txBox="1"/>
              <p:nvPr/>
            </p:nvSpPr>
            <p:spPr>
              <a:xfrm>
                <a:off x="3106074" y="5485967"/>
                <a:ext cx="13129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kumimoji="1" lang="en-US" altLang="zh-CN" dirty="0"/>
                  <a:t>.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23" name="文本框 11">
                <a:extLst>
                  <a:ext uri="{FF2B5EF4-FFF2-40B4-BE49-F238E27FC236}">
                    <a16:creationId xmlns:a16="http://schemas.microsoft.com/office/drawing/2014/main" id="{0B5BFD56-0682-A94C-AF23-F23E23346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074" y="5485967"/>
                <a:ext cx="1312988" cy="369332"/>
              </a:xfrm>
              <a:prstGeom prst="rect">
                <a:avLst/>
              </a:prstGeom>
              <a:blipFill>
                <a:blip r:embed="rId10"/>
                <a:stretch>
                  <a:fillRect t="-10345" r="-1923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7508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F1573D-03C1-C14A-8172-FB365D9DE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16380A7-2A19-4C4F-996C-4F234931C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27</a:t>
            </a:fld>
            <a:endParaRPr 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DC81B307-95F4-874E-8173-02FE5AF49A61}"/>
              </a:ext>
            </a:extLst>
          </p:cNvPr>
          <p:cNvSpPr txBox="1">
            <a:spLocks/>
          </p:cNvSpPr>
          <p:nvPr/>
        </p:nvSpPr>
        <p:spPr>
          <a:xfrm>
            <a:off x="110837" y="347472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relationship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between</a:t>
            </a:r>
            <a:r>
              <a:rPr kumimoji="1" lang="zh-CN" altLang="en-US" dirty="0"/>
              <a:t> </a:t>
            </a:r>
            <a:r>
              <a:rPr kumimoji="1" lang="en-US" altLang="zh-CN" dirty="0"/>
              <a:t>t-test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F-test.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397AF27-07FC-814B-94E5-5FE2D176B7D4}"/>
              </a:ext>
            </a:extLst>
          </p:cNvPr>
          <p:cNvSpPr txBox="1"/>
          <p:nvPr/>
        </p:nvSpPr>
        <p:spPr>
          <a:xfrm>
            <a:off x="263237" y="1527949"/>
            <a:ext cx="7890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Generally,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t-test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single</a:t>
            </a:r>
            <a:r>
              <a:rPr kumimoji="1" lang="zh-CN" altLang="en-US" dirty="0"/>
              <a:t> </a:t>
            </a:r>
            <a:r>
              <a:rPr kumimoji="1" lang="en-US" altLang="zh-CN" dirty="0"/>
              <a:t>variable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correctly</a:t>
            </a:r>
            <a:r>
              <a:rPr kumimoji="1" lang="zh-CN" altLang="en-US" dirty="0"/>
              <a:t> </a:t>
            </a:r>
            <a:r>
              <a:rPr kumimoji="1" lang="en-US" altLang="zh-CN" dirty="0"/>
              <a:t>indicates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relationship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between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function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value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variable.</a:t>
            </a:r>
            <a:endParaRPr kumimoji="1" lang="zh-CN" altLang="en-US" dirty="0"/>
          </a:p>
        </p:txBody>
      </p:sp>
      <p:pic>
        <p:nvPicPr>
          <p:cNvPr id="15" name="Content Placeholder 3">
            <a:extLst>
              <a:ext uri="{FF2B5EF4-FFF2-40B4-BE49-F238E27FC236}">
                <a16:creationId xmlns:a16="http://schemas.microsoft.com/office/drawing/2014/main" id="{6B5B0F2A-5EF7-9243-994C-64091347AE9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15323" y="3711627"/>
            <a:ext cx="4806950" cy="792162"/>
          </a:xfrm>
          <a:solidFill>
            <a:srgbClr val="FFFFFF"/>
          </a:solidFill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AADF5DA-77EA-0A48-B050-946F01355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81923" y="2236839"/>
            <a:ext cx="5638800" cy="128428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7" name="Text Box 5">
            <a:extLst>
              <a:ext uri="{FF2B5EF4-FFF2-40B4-BE49-F238E27FC236}">
                <a16:creationId xmlns:a16="http://schemas.microsoft.com/office/drawing/2014/main" id="{BC88313A-9D02-074D-87EA-9969B0BED5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3094089"/>
            <a:ext cx="22098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 dirty="0"/>
              <a:t>No:  big p-value</a:t>
            </a:r>
          </a:p>
        </p:txBody>
      </p:sp>
      <p:sp>
        <p:nvSpPr>
          <p:cNvPr id="18" name="Text Box 7">
            <a:extLst>
              <a:ext uri="{FF2B5EF4-FFF2-40B4-BE49-F238E27FC236}">
                <a16:creationId xmlns:a16="http://schemas.microsoft.com/office/drawing/2014/main" id="{DFF05D4F-6195-F04D-AC6B-E4F10D8272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3856089"/>
            <a:ext cx="2819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 dirty="0"/>
              <a:t>Small p-value in simple regression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B229611-813E-3B48-9F6F-72B697C5F283}"/>
              </a:ext>
            </a:extLst>
          </p:cNvPr>
          <p:cNvSpPr txBox="1"/>
          <p:nvPr/>
        </p:nvSpPr>
        <p:spPr>
          <a:xfrm>
            <a:off x="346364" y="4793673"/>
            <a:ext cx="83404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Hence,</a:t>
            </a:r>
            <a:r>
              <a:rPr kumimoji="1" lang="zh-CN" altLang="en-US" dirty="0"/>
              <a:t> </a:t>
            </a:r>
            <a:r>
              <a:rPr kumimoji="1" lang="en-US" altLang="zh-CN" dirty="0"/>
              <a:t>when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computing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statistics,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must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fitted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using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variables.</a:t>
            </a:r>
            <a:r>
              <a:rPr kumimoji="1" lang="zh-CN" altLang="en-US" dirty="0"/>
              <a:t> </a:t>
            </a:r>
            <a:r>
              <a:rPr kumimoji="1" lang="en-US" altLang="zh-CN" dirty="0"/>
              <a:t>F-test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single</a:t>
            </a:r>
            <a:r>
              <a:rPr kumimoji="1" lang="zh-CN" altLang="en-US" dirty="0"/>
              <a:t> </a:t>
            </a:r>
            <a:r>
              <a:rPr kumimoji="1" lang="en-US" altLang="zh-CN" dirty="0"/>
              <a:t>variable,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subset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variables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or</a:t>
            </a:r>
            <a:r>
              <a:rPr kumimoji="1" lang="zh-CN" altLang="en-US" dirty="0"/>
              <a:t> </a:t>
            </a:r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variables.</a:t>
            </a:r>
            <a:r>
              <a:rPr kumimoji="1" lang="zh-CN" altLang="en-US" dirty="0"/>
              <a:t> **</a:t>
            </a:r>
            <a:r>
              <a:rPr kumimoji="1" lang="en-US" altLang="zh-CN" dirty="0"/>
              <a:t>NOTE</a:t>
            </a:r>
            <a:r>
              <a:rPr kumimoji="1" lang="zh-CN" altLang="en-US" dirty="0"/>
              <a:t>** </a:t>
            </a:r>
            <a:r>
              <a:rPr kumimoji="1" lang="en-US" altLang="zh-CN" dirty="0"/>
              <a:t>When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F-test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single</a:t>
            </a:r>
            <a:r>
              <a:rPr kumimoji="1" lang="zh-CN" altLang="en-US" dirty="0"/>
              <a:t> </a:t>
            </a:r>
            <a:r>
              <a:rPr kumimoji="1" lang="en-US" altLang="zh-CN" dirty="0"/>
              <a:t>variable,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p-value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equal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p-value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t-test.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9606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4B0A88-D6DC-3745-B919-B90402B8A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Which</a:t>
            </a:r>
            <a:r>
              <a:rPr kumimoji="1" lang="zh-CN" altLang="en-US" dirty="0"/>
              <a:t> </a:t>
            </a:r>
            <a:r>
              <a:rPr kumimoji="1" lang="en-US" altLang="zh-CN" dirty="0"/>
              <a:t>variable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important?</a:t>
            </a: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6E428F3-10E2-2D4B-BEA6-8A881C4FF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136AA16-02C2-3248-BC0C-02AF96414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E11913A-8A07-D54E-A911-B6D38FA77425}"/>
                  </a:ext>
                </a:extLst>
              </p:cNvPr>
              <p:cNvSpPr txBox="1"/>
              <p:nvPr/>
            </p:nvSpPr>
            <p:spPr>
              <a:xfrm>
                <a:off x="166254" y="1524000"/>
                <a:ext cx="852054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For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model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two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variables,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we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want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to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decide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which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most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important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one,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we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need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to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test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four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models: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(1)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model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without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variables;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(2)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model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with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only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variable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dirty="0"/>
                  <a:t>;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(3)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model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with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only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dirty="0"/>
                  <a:t>;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(4)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model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with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and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dirty="0"/>
                  <a:t>.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For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model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variables,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we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need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to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test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on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models!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E11913A-8A07-D54E-A911-B6D38FA77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54" y="1524000"/>
                <a:ext cx="8520546" cy="1200329"/>
              </a:xfrm>
              <a:prstGeom prst="rect">
                <a:avLst/>
              </a:prstGeom>
              <a:blipFill>
                <a:blip r:embed="rId2"/>
                <a:stretch>
                  <a:fillRect l="-446" t="-2105" r="-595" b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8C18CA0-A390-254D-A7CE-FBFF0BAA0C00}"/>
                  </a:ext>
                </a:extLst>
              </p:cNvPr>
              <p:cNvSpPr txBox="1"/>
              <p:nvPr/>
            </p:nvSpPr>
            <p:spPr>
              <a:xfrm>
                <a:off x="311727" y="2724329"/>
                <a:ext cx="8520546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kumimoji="1" lang="en-US" altLang="zh-CN" i="1" dirty="0"/>
                  <a:t>Forward</a:t>
                </a:r>
                <a:r>
                  <a:rPr kumimoji="1" lang="zh-CN" altLang="en-US" i="1" dirty="0"/>
                  <a:t> </a:t>
                </a:r>
                <a:r>
                  <a:rPr kumimoji="1" lang="en-US" altLang="zh-CN" i="1" dirty="0"/>
                  <a:t>Selection.</a:t>
                </a:r>
                <a:r>
                  <a:rPr kumimoji="1" lang="zh-CN" altLang="en-US" i="1" dirty="0"/>
                  <a:t> </a:t>
                </a:r>
                <a:r>
                  <a:rPr kumimoji="1" lang="en-US" altLang="zh-CN" dirty="0"/>
                  <a:t>Start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from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null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model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–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model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without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variables.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Separately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fit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1" lang="zh-CN" altLang="en-US" i="1" dirty="0"/>
                  <a:t> </a:t>
                </a:r>
                <a:r>
                  <a:rPr kumimoji="1" lang="en-US" altLang="zh-CN" dirty="0"/>
                  <a:t>simple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linear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regressions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for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each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variable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and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add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to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null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model.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Keep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variable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that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results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lowest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RSS.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Then,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add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other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variables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one-by-one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to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new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two-variable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model.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Continue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process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until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some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stopping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rule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satisfied.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kumimoji="1" lang="en-US" altLang="zh-CN" i="1" dirty="0"/>
                  <a:t>Backward</a:t>
                </a:r>
                <a:r>
                  <a:rPr kumimoji="1" lang="zh-CN" altLang="en-US" i="1" dirty="0"/>
                  <a:t> </a:t>
                </a:r>
                <a:r>
                  <a:rPr kumimoji="1" lang="en-US" altLang="zh-CN" i="1" dirty="0"/>
                  <a:t>Selection.</a:t>
                </a:r>
                <a:r>
                  <a:rPr kumimoji="1" lang="zh-CN" altLang="en-US" i="1" dirty="0"/>
                  <a:t> </a:t>
                </a:r>
                <a:r>
                  <a:rPr kumimoji="1" lang="en-US" altLang="zh-CN" dirty="0"/>
                  <a:t>Start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from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model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with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all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variables.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Remove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variable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with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largest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value.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Fit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new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(p-1)-variable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model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and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remove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variable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with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largest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value.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Continue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process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until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some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stopping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rule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satisfied.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kumimoji="1" lang="en-US" altLang="zh-CN" i="1" dirty="0"/>
                  <a:t>Mixed</a:t>
                </a:r>
                <a:r>
                  <a:rPr kumimoji="1" lang="zh-CN" altLang="en-US" i="1" dirty="0"/>
                  <a:t> </a:t>
                </a:r>
                <a:r>
                  <a:rPr kumimoji="1" lang="en-US" altLang="zh-CN" i="1" dirty="0"/>
                  <a:t>Selection.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Start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from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null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model.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forward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selection,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add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variables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one-by-one.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When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value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rises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above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certain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threshold,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remove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it.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Continue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process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until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all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variables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have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sufficiently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low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p-value.</a:t>
                </a:r>
                <a:endParaRPr kumimoji="1" lang="zh-CN" altLang="en-US" i="1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8C18CA0-A390-254D-A7CE-FBFF0BAA0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27" y="2724329"/>
                <a:ext cx="8520546" cy="3416320"/>
              </a:xfrm>
              <a:prstGeom prst="rect">
                <a:avLst/>
              </a:prstGeom>
              <a:blipFill>
                <a:blip r:embed="rId3"/>
                <a:stretch>
                  <a:fillRect l="-447" t="-741" r="-298" b="-1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92391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Qualitative Predictors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/>
              <a:t>How do you stick “men” and “women” (category listings) into a regression equation?</a:t>
            </a:r>
          </a:p>
          <a:p>
            <a:pPr>
              <a:buFont typeface="Wingdings" charset="2"/>
              <a:buChar char="Ø"/>
            </a:pPr>
            <a:endParaRPr lang="en-US" dirty="0"/>
          </a:p>
          <a:p>
            <a:pPr>
              <a:buFont typeface="Wingdings" charset="2"/>
              <a:buChar char="Ø"/>
            </a:pPr>
            <a:r>
              <a:rPr lang="en-US" dirty="0"/>
              <a:t>Code them as indicator variables (dummy variables)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charset="2"/>
              <a:buChar char="Ø"/>
            </a:pPr>
            <a:r>
              <a:rPr lang="en-US" dirty="0"/>
              <a:t>For example we can “code” Males=0 and Females= 1.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199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Fit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171171" cy="2270418"/>
          </a:xfrm>
        </p:spPr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/>
              <a:t>We estimate the parameters using least squares i.e. minimize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0" t="27757" r="25964" b="36060"/>
          <a:stretch>
            <a:fillRect/>
          </a:stretch>
        </p:blipFill>
        <p:spPr bwMode="auto">
          <a:xfrm>
            <a:off x="4343400" y="1447800"/>
            <a:ext cx="471805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3</a:t>
            </a:fld>
            <a:endParaRPr 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9820541-27C7-904D-B893-F0741C85F68E}"/>
              </a:ext>
            </a:extLst>
          </p:cNvPr>
          <p:cNvSpPr txBox="1"/>
          <p:nvPr/>
        </p:nvSpPr>
        <p:spPr>
          <a:xfrm>
            <a:off x="317939" y="5225534"/>
            <a:ext cx="4025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Residual</a:t>
            </a:r>
            <a:r>
              <a:rPr kumimoji="1" lang="zh-CN" altLang="en-US" dirty="0"/>
              <a:t> </a:t>
            </a:r>
            <a:r>
              <a:rPr kumimoji="1" lang="en-US" altLang="zh-CN" dirty="0"/>
              <a:t>sum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squares</a:t>
            </a:r>
            <a:r>
              <a:rPr kumimoji="1" lang="zh-CN" altLang="en-US" dirty="0"/>
              <a:t> </a:t>
            </a:r>
            <a:r>
              <a:rPr kumimoji="1" lang="en-US" altLang="zh-CN" dirty="0"/>
              <a:t>RSS=</a:t>
            </a:r>
            <a:r>
              <a:rPr kumimoji="1" lang="en-US" altLang="zh-CN" dirty="0" err="1"/>
              <a:t>nMSE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72C036F-3BDF-4746-86F6-914D7BE8A578}"/>
                  </a:ext>
                </a:extLst>
              </p:cNvPr>
              <p:cNvSpPr txBox="1"/>
              <p:nvPr/>
            </p:nvSpPr>
            <p:spPr>
              <a:xfrm>
                <a:off x="82550" y="3363004"/>
                <a:ext cx="4718049" cy="11676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en-US" altLang="zh-CN" b="0" dirty="0"/>
              </a:p>
              <a:p>
                <a:r>
                  <a:rPr kumimoji="1" lang="en-US" altLang="zh-CN" b="0" dirty="0"/>
                  <a:t>	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−⋯−</m:t>
                                </m:r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𝑖𝑝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72C036F-3BDF-4746-86F6-914D7BE8A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0" y="3363004"/>
                <a:ext cx="4718049" cy="1167627"/>
              </a:xfrm>
              <a:prstGeom prst="rect">
                <a:avLst/>
              </a:prstGeom>
              <a:blipFill>
                <a:blip r:embed="rId4"/>
                <a:stretch>
                  <a:fillRect l="-1613" t="-76344" b="-806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7365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/>
              <a:t>Suppose we want to include income and gender. </a:t>
            </a:r>
          </a:p>
          <a:p>
            <a:pPr>
              <a:buFont typeface="Wingdings" charset="2"/>
              <a:buChar char="Ø"/>
            </a:pPr>
            <a:r>
              <a:rPr lang="en-US" dirty="0"/>
              <a:t>Two genders (male and female). Let                                  </a:t>
            </a:r>
          </a:p>
          <a:p>
            <a:pPr>
              <a:buFont typeface="Wingdings" charset="2"/>
              <a:buChar char="Ø"/>
            </a:pPr>
            <a:endParaRPr lang="en-US" dirty="0"/>
          </a:p>
          <a:p>
            <a:pPr>
              <a:buFont typeface="Wingdings" charset="2"/>
              <a:buChar char="Ø"/>
            </a:pPr>
            <a:endParaRPr lang="en-US" dirty="0"/>
          </a:p>
          <a:p>
            <a:pPr>
              <a:buFont typeface="Wingdings" charset="2"/>
              <a:buChar char="Ø"/>
            </a:pPr>
            <a:r>
              <a:rPr lang="en-US" dirty="0"/>
              <a:t>then the regression equation is</a:t>
            </a:r>
          </a:p>
          <a:p>
            <a:pPr>
              <a:buFont typeface="Wingdings" charset="2"/>
              <a:buChar char="Ø"/>
            </a:pPr>
            <a:endParaRPr lang="en-US" dirty="0"/>
          </a:p>
          <a:p>
            <a:pPr>
              <a:buFont typeface="Wingdings" charset="2"/>
              <a:buChar char="Ø"/>
            </a:pPr>
            <a:endParaRPr lang="en-US" dirty="0"/>
          </a:p>
          <a:p>
            <a:pPr>
              <a:buFont typeface="Wingdings" charset="2"/>
              <a:buChar char="Ø"/>
            </a:pPr>
            <a:r>
              <a:rPr lang="en-US" dirty="0">
                <a:sym typeface="Symbol" pitchFamily="18" charset="2"/>
              </a:rPr>
              <a:t></a:t>
            </a:r>
            <a:r>
              <a:rPr lang="en-US" baseline="-25000" dirty="0">
                <a:sym typeface="Symbol" pitchFamily="18" charset="2"/>
              </a:rPr>
              <a:t>2</a:t>
            </a:r>
            <a:r>
              <a:rPr lang="en-US" dirty="0"/>
              <a:t> is the average extra balance each month that females have for given income level. Males are the “baseline”.</a:t>
            </a:r>
          </a:p>
          <a:p>
            <a:pPr>
              <a:buFont typeface="Wingdings" charset="2"/>
              <a:buChar char="Ø"/>
            </a:pPr>
            <a:endParaRPr lang="en-US" dirty="0"/>
          </a:p>
          <a:p>
            <a:pPr>
              <a:buFont typeface="Wingdings" charset="2"/>
              <a:buChar char="Ø"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6422023"/>
              </p:ext>
            </p:extLst>
          </p:nvPr>
        </p:nvGraphicFramePr>
        <p:xfrm>
          <a:off x="2827338" y="2667000"/>
          <a:ext cx="2700337" cy="735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36" name="Equation" r:id="rId4" imgW="1828800" imgH="495300" progId="Equation.3">
                  <p:embed/>
                </p:oleObj>
              </mc:Choice>
              <mc:Fallback>
                <p:oleObj name="Equation" r:id="rId4" imgW="18288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7338" y="2667000"/>
                        <a:ext cx="2700337" cy="73501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54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7435868"/>
              </p:ext>
            </p:extLst>
          </p:nvPr>
        </p:nvGraphicFramePr>
        <p:xfrm>
          <a:off x="1009650" y="3787775"/>
          <a:ext cx="7475538" cy="96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37" name="Equation" r:id="rId6" imgW="4445000" imgH="571500" progId="Equation.3">
                  <p:embed/>
                </p:oleObj>
              </mc:Choice>
              <mc:Fallback>
                <p:oleObj name="Equation" r:id="rId6" imgW="4445000" imgH="571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3787775"/>
                        <a:ext cx="7475538" cy="960438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54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89" y="5462640"/>
            <a:ext cx="7543800" cy="1295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1622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Coding Schemes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charset="2"/>
              <a:buChar char="Ø"/>
            </a:pPr>
            <a:r>
              <a:rPr lang="en-US" dirty="0"/>
              <a:t>There are different ways to code categorical variables.</a:t>
            </a:r>
          </a:p>
          <a:p>
            <a:pPr>
              <a:buFont typeface="Wingdings" charset="2"/>
              <a:buChar char="Ø"/>
            </a:pPr>
            <a:r>
              <a:rPr lang="en-US" dirty="0"/>
              <a:t>Two genders (male and female). Let                                  </a:t>
            </a:r>
          </a:p>
          <a:p>
            <a:pPr>
              <a:buFont typeface="Wingdings" charset="2"/>
              <a:buChar char="Ø"/>
            </a:pPr>
            <a:endParaRPr lang="en-US" dirty="0"/>
          </a:p>
          <a:p>
            <a:pPr>
              <a:buFont typeface="Wingdings" charset="2"/>
              <a:buChar char="Ø"/>
            </a:pPr>
            <a:endParaRPr lang="en-US" dirty="0"/>
          </a:p>
          <a:p>
            <a:pPr>
              <a:buFont typeface="Wingdings" charset="2"/>
              <a:buChar char="Ø"/>
            </a:pPr>
            <a:r>
              <a:rPr lang="en-US" dirty="0"/>
              <a:t>then the regression equation is</a:t>
            </a:r>
          </a:p>
          <a:p>
            <a:pPr>
              <a:buFont typeface="Wingdings" charset="2"/>
              <a:buChar char="Ø"/>
            </a:pPr>
            <a:endParaRPr lang="en-US" dirty="0"/>
          </a:p>
          <a:p>
            <a:pPr>
              <a:buFont typeface="Wingdings" charset="2"/>
              <a:buChar char="Ø"/>
            </a:pPr>
            <a:endParaRPr lang="en-US" dirty="0"/>
          </a:p>
          <a:p>
            <a:pPr>
              <a:buFont typeface="Wingdings" charset="2"/>
              <a:buChar char="Ø"/>
            </a:pPr>
            <a:endParaRPr lang="en-US" dirty="0"/>
          </a:p>
          <a:p>
            <a:pPr>
              <a:buFont typeface="Wingdings" charset="2"/>
              <a:buChar char="Ø"/>
            </a:pPr>
            <a:r>
              <a:rPr lang="en-US" dirty="0">
                <a:sym typeface="Symbol" pitchFamily="18" charset="2"/>
              </a:rPr>
              <a:t></a:t>
            </a:r>
            <a:r>
              <a:rPr lang="en-US" baseline="-25000" dirty="0">
                <a:sym typeface="Symbol" pitchFamily="18" charset="2"/>
              </a:rPr>
              <a:t>2</a:t>
            </a:r>
            <a:r>
              <a:rPr lang="en-US" dirty="0"/>
              <a:t> is the average amount that females are above the average, for any given income level. </a:t>
            </a:r>
            <a:r>
              <a:rPr lang="en-US" dirty="0">
                <a:sym typeface="Symbol" pitchFamily="18" charset="2"/>
              </a:rPr>
              <a:t></a:t>
            </a:r>
            <a:r>
              <a:rPr lang="en-US" baseline="-25000" dirty="0">
                <a:sym typeface="Symbol" pitchFamily="18" charset="2"/>
              </a:rPr>
              <a:t>2</a:t>
            </a:r>
            <a:r>
              <a:rPr lang="en-US" dirty="0"/>
              <a:t> is also the average amount that males are below the average, for any given income level. </a:t>
            </a:r>
          </a:p>
          <a:p>
            <a:endParaRPr lang="en-US" dirty="0"/>
          </a:p>
        </p:txBody>
      </p:sp>
      <p:graphicFrame>
        <p:nvGraphicFramePr>
          <p:cNvPr id="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3320694"/>
              </p:ext>
            </p:extLst>
          </p:nvPr>
        </p:nvGraphicFramePr>
        <p:xfrm>
          <a:off x="2917825" y="2511425"/>
          <a:ext cx="2700338" cy="735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60" name="Equation" r:id="rId4" imgW="1828800" imgH="495300" progId="Equation.3">
                  <p:embed/>
                </p:oleObj>
              </mc:Choice>
              <mc:Fallback>
                <p:oleObj name="Equation" r:id="rId4" imgW="18288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7825" y="2511425"/>
                        <a:ext cx="2700338" cy="73501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54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2021717"/>
              </p:ext>
            </p:extLst>
          </p:nvPr>
        </p:nvGraphicFramePr>
        <p:xfrm>
          <a:off x="630238" y="3683000"/>
          <a:ext cx="773112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61" name="Equation" r:id="rId6" imgW="4457700" imgH="571500" progId="Equation.3">
                  <p:embed/>
                </p:oleObj>
              </mc:Choice>
              <mc:Fallback>
                <p:oleObj name="Equation" r:id="rId6" imgW="4457700" imgH="571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238" y="3683000"/>
                        <a:ext cx="7731125" cy="9906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54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54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3F7097-D953-7A45-BF9E-C4DB27957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Qualitative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Predictors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than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en-US" altLang="zh-CN" dirty="0"/>
              <a:t>Variables</a:t>
            </a: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5947B98-9193-FB49-91D6-5127D2E01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2397D39-2757-DF4A-999B-13A02303E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32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A555A35-B241-454E-B343-CE0B0ED06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1709928"/>
            <a:ext cx="65913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899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428D0D5-8A9B-4046-9B2B-538EDA020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1ADF262-6075-9E43-92E8-5D86471BB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33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D3FD4D-0FA4-D443-85D3-D09891B83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63" y="456523"/>
            <a:ext cx="7466274" cy="566864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74ED149-840F-8A43-A60A-307CD4567D5E}"/>
              </a:ext>
            </a:extLst>
          </p:cNvPr>
          <p:cNvSpPr txBox="1"/>
          <p:nvPr/>
        </p:nvSpPr>
        <p:spPr>
          <a:xfrm>
            <a:off x="125260" y="6234223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i="1" dirty="0">
                <a:solidFill>
                  <a:schemeClr val="bg1">
                    <a:lumMod val="75000"/>
                  </a:schemeClr>
                </a:solidFill>
              </a:rPr>
              <a:t>Source:</a:t>
            </a:r>
            <a:r>
              <a:rPr kumimoji="1" lang="zh-CN" altLang="en-US" i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i="1" dirty="0">
                <a:solidFill>
                  <a:schemeClr val="bg1">
                    <a:lumMod val="75000"/>
                  </a:schemeClr>
                </a:solidFill>
              </a:rPr>
              <a:t>W.-J.</a:t>
            </a:r>
            <a:r>
              <a:rPr kumimoji="1" lang="zh-CN" altLang="en-US" i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i="1" dirty="0">
                <a:solidFill>
                  <a:schemeClr val="bg1">
                    <a:lumMod val="75000"/>
                  </a:schemeClr>
                </a:solidFill>
              </a:rPr>
              <a:t>Guan</a:t>
            </a:r>
            <a:r>
              <a:rPr kumimoji="1" lang="zh-CN" altLang="en-US" i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i="1" dirty="0">
                <a:solidFill>
                  <a:schemeClr val="bg1">
                    <a:lumMod val="75000"/>
                  </a:schemeClr>
                </a:solidFill>
              </a:rPr>
              <a:t>et</a:t>
            </a:r>
            <a:r>
              <a:rPr kumimoji="1" lang="zh-CN" altLang="en-US" i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i="1" dirty="0">
                <a:solidFill>
                  <a:schemeClr val="bg1">
                    <a:lumMod val="75000"/>
                  </a:schemeClr>
                </a:solidFill>
              </a:rPr>
              <a:t>al.</a:t>
            </a:r>
            <a:r>
              <a:rPr kumimoji="1" lang="zh-CN" altLang="en-US" i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i="1" dirty="0">
                <a:solidFill>
                  <a:schemeClr val="bg1">
                    <a:lumMod val="75000"/>
                  </a:schemeClr>
                </a:solidFill>
              </a:rPr>
              <a:t>clinical</a:t>
            </a:r>
            <a:r>
              <a:rPr kumimoji="1" lang="zh-CN" altLang="en-US" i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i="1" dirty="0">
                <a:solidFill>
                  <a:schemeClr val="bg1">
                    <a:lumMod val="75000"/>
                  </a:schemeClr>
                </a:solidFill>
              </a:rPr>
              <a:t>characteristics</a:t>
            </a:r>
            <a:r>
              <a:rPr kumimoji="1" lang="zh-CN" altLang="en-US" i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i="1" dirty="0">
                <a:solidFill>
                  <a:schemeClr val="bg1">
                    <a:lumMod val="75000"/>
                  </a:schemeClr>
                </a:solidFill>
              </a:rPr>
              <a:t>of</a:t>
            </a:r>
            <a:r>
              <a:rPr kumimoji="1" lang="zh-CN" altLang="en-US" i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i="1" dirty="0">
                <a:solidFill>
                  <a:schemeClr val="bg1">
                    <a:lumMod val="75000"/>
                  </a:schemeClr>
                </a:solidFill>
              </a:rPr>
              <a:t>2019</a:t>
            </a:r>
            <a:r>
              <a:rPr kumimoji="1" lang="zh-CN" altLang="en-US" i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i="1" dirty="0">
                <a:solidFill>
                  <a:schemeClr val="bg1">
                    <a:lumMod val="75000"/>
                  </a:schemeClr>
                </a:solidFill>
              </a:rPr>
              <a:t>novel</a:t>
            </a:r>
            <a:r>
              <a:rPr kumimoji="1" lang="zh-CN" altLang="en-US" i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i="1" dirty="0">
                <a:solidFill>
                  <a:schemeClr val="bg1">
                    <a:lumMod val="75000"/>
                  </a:schemeClr>
                </a:solidFill>
              </a:rPr>
              <a:t>coronavirus</a:t>
            </a:r>
            <a:r>
              <a:rPr kumimoji="1" lang="zh-CN" altLang="en-US" i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i="1" dirty="0">
                <a:solidFill>
                  <a:schemeClr val="bg1">
                    <a:lumMod val="75000"/>
                  </a:schemeClr>
                </a:solidFill>
              </a:rPr>
              <a:t>infection</a:t>
            </a:r>
            <a:r>
              <a:rPr kumimoji="1" lang="zh-CN" altLang="en-US" i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i="1" dirty="0">
                <a:solidFill>
                  <a:schemeClr val="bg1">
                    <a:lumMod val="75000"/>
                  </a:schemeClr>
                </a:solidFill>
              </a:rPr>
              <a:t>in</a:t>
            </a:r>
            <a:r>
              <a:rPr kumimoji="1" lang="zh-CN" altLang="en-US" i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i="1" dirty="0">
                <a:solidFill>
                  <a:schemeClr val="bg1">
                    <a:lumMod val="75000"/>
                  </a:schemeClr>
                </a:solidFill>
              </a:rPr>
              <a:t>China</a:t>
            </a:r>
            <a:endParaRPr kumimoji="1" lang="zh-CN" alt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7418575-48C9-D04D-B366-23E85515BDBF}"/>
              </a:ext>
            </a:extLst>
          </p:cNvPr>
          <p:cNvSpPr/>
          <p:nvPr/>
        </p:nvSpPr>
        <p:spPr>
          <a:xfrm>
            <a:off x="1968137" y="2325189"/>
            <a:ext cx="6235337" cy="1741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ABB14AD-386C-F34A-B9B1-1A59BF578E68}"/>
              </a:ext>
            </a:extLst>
          </p:cNvPr>
          <p:cNvSpPr/>
          <p:nvPr/>
        </p:nvSpPr>
        <p:spPr>
          <a:xfrm>
            <a:off x="1968136" y="2773680"/>
            <a:ext cx="6235337" cy="1741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D80CD5B-59C7-F14B-82C5-D3FE6D01291D}"/>
              </a:ext>
            </a:extLst>
          </p:cNvPr>
          <p:cNvSpPr/>
          <p:nvPr/>
        </p:nvSpPr>
        <p:spPr>
          <a:xfrm>
            <a:off x="992778" y="3910151"/>
            <a:ext cx="7210696" cy="1778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2016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3C40A0-B4B1-B043-BAB9-BE13B5CFA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5.</a:t>
            </a:r>
            <a:r>
              <a:rPr kumimoji="1" lang="zh-CN" altLang="en-US" dirty="0"/>
              <a:t> </a:t>
            </a:r>
            <a:r>
              <a:rPr kumimoji="1" lang="en-US" altLang="zh-CN" dirty="0"/>
              <a:t>Simple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Linear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R</a:t>
            </a: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CEB9A76-AB0F-B249-9325-6D9D0FD7A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0E3EABD-5375-8345-BF06-D3B1328E8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34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93DF76-A4F6-3C47-9763-45373FE2E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447800"/>
            <a:ext cx="6477000" cy="4191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4C99453-379F-D44E-BF0C-13ED9F3CF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1982932"/>
            <a:ext cx="2273300" cy="190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4CA0F4F-B5D5-C944-BB33-BF659D51A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0" y="2423269"/>
            <a:ext cx="3568700" cy="584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0895C69-83A4-0C43-A897-4614EA6BA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" y="3025032"/>
            <a:ext cx="2616200" cy="8255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20D7D08-5488-D046-BB0F-8499034F0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500" y="3985493"/>
            <a:ext cx="4762500" cy="12065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E97E655-14D3-4C4E-85CB-20E3453CA7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5250" y="5326954"/>
            <a:ext cx="46990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568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4ADBA-042E-7D42-ACA0-22EB220DB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Example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6.</a:t>
            </a:r>
            <a:r>
              <a:rPr kumimoji="1" lang="zh-CN" altLang="en-US" dirty="0"/>
              <a:t> </a:t>
            </a:r>
            <a:r>
              <a:rPr kumimoji="1" lang="en-US" altLang="zh-CN" dirty="0"/>
              <a:t>Multiple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Linear</a:t>
            </a:r>
            <a:r>
              <a:rPr kumimoji="1" lang="zh-CN" altLang="en-US" dirty="0"/>
              <a:t> </a:t>
            </a:r>
            <a:r>
              <a:rPr kumimoji="1" lang="en-US" altLang="zh-CN" dirty="0"/>
              <a:t>Regression</a:t>
            </a: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EA0AEDF-9068-CE4C-847D-7A494F601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97DE1D5-BD4B-8C4D-B286-985A05695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35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4D73CFD-CF96-4840-BF21-E9A0C329A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709928"/>
            <a:ext cx="3987800" cy="3683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3404CD3-04D9-154F-97D2-B899DC50F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2187956"/>
            <a:ext cx="32004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017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DA1167-28F9-2F47-8C8C-794E094B1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Summary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881203D-3103-A049-BEB0-58969C80E2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Simple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linear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model.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linear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model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only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has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one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variable.</a:t>
                </a:r>
              </a:p>
              <a:p>
                <a:r>
                  <a:rPr kumimoji="1" lang="en-US" altLang="zh-CN" dirty="0"/>
                  <a:t>Compute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confidence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interval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for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coefficients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simple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linear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model.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equations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𝑆𝐸</m:t>
                        </m:r>
                      </m:e>
                    </m:acc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and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𝑆𝐸</m:t>
                        </m:r>
                      </m:e>
                    </m:acc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will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be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given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used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examination.</a:t>
                </a:r>
              </a:p>
              <a:p>
                <a:r>
                  <a:rPr kumimoji="1" lang="en-US" altLang="zh-CN" dirty="0"/>
                  <a:t>How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to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compute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p-value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for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simple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linear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model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R.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(optional)</a:t>
                </a:r>
              </a:p>
              <a:p>
                <a:r>
                  <a:rPr kumimoji="1" lang="en-US" altLang="zh-CN" dirty="0"/>
                  <a:t>How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to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test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null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hypothesis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that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en-US" altLang="zh-CN" dirty="0"/>
                  <a:t>.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(optional)</a:t>
                </a:r>
              </a:p>
              <a:p>
                <a:r>
                  <a:rPr kumimoji="1" lang="en-US" altLang="zh-CN" dirty="0"/>
                  <a:t>How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to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use</a:t>
                </a:r>
                <a:r>
                  <a:rPr kumimoji="1" lang="zh-CN" altLang="en-US" dirty="0"/>
                  <a:t> </a:t>
                </a:r>
                <a:r>
                  <a:rPr kumimoji="1" lang="en-US" altLang="zh-CN" i="1" dirty="0" err="1"/>
                  <a:t>lm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function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to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make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t-test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and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F-test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single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variable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multiple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variables.</a:t>
                </a:r>
              </a:p>
              <a:p>
                <a:r>
                  <a:rPr kumimoji="1" lang="en-US" altLang="zh-CN" dirty="0"/>
                  <a:t>How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to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use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to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fit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linear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model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and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make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some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predictions.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881203D-3103-A049-BEB0-58969C80E2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 t="-1039" r="-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6B1083-4253-514A-9221-D80C594D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8E5D38B-3130-9D4A-A6CA-CF25F1021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31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Relationship between population and least squares lines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98363" y="2908920"/>
            <a:ext cx="1905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 dirty="0">
                <a:latin typeface="Times New Roman" pitchFamily="18" charset="0"/>
              </a:rPr>
              <a:t>Least Squares line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28600" y="1752600"/>
            <a:ext cx="17526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 dirty="0">
                <a:latin typeface="Times New Roman" pitchFamily="18" charset="0"/>
              </a:rPr>
              <a:t>Population 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8"/>
              <p:cNvSpPr txBox="1">
                <a:spLocks noChangeArrowheads="1"/>
              </p:cNvSpPr>
              <p:nvPr/>
            </p:nvSpPr>
            <p:spPr bwMode="auto">
              <a:xfrm>
                <a:off x="199578" y="3946680"/>
                <a:ext cx="8382000" cy="219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marL="342900" indent="-342900" eaLnBrk="1" hangingPunct="1">
                  <a:spcBef>
                    <a:spcPct val="50000"/>
                  </a:spcBef>
                  <a:buFont typeface="Wingdings" charset="2"/>
                  <a:buChar char="Ø"/>
                </a:pPr>
                <a:r>
                  <a:rPr lang="en-US" sz="2400" dirty="0">
                    <a:latin typeface="Times New Roman" pitchFamily="18" charset="0"/>
                  </a:rPr>
                  <a:t>We would like to know </a:t>
                </a:r>
                <a:r>
                  <a:rPr lang="en-US" sz="2400" dirty="0">
                    <a:latin typeface="Times New Roman" pitchFamily="18" charset="0"/>
                    <a:sym typeface="Symbol" pitchFamily="18" charset="2"/>
                  </a:rPr>
                  <a:t></a:t>
                </a:r>
                <a:r>
                  <a:rPr lang="en-US" sz="2400" baseline="-25000" dirty="0">
                    <a:latin typeface="Times New Roman" pitchFamily="18" charset="0"/>
                    <a:sym typeface="Symbol" pitchFamily="18" charset="2"/>
                  </a:rPr>
                  <a:t>0</a:t>
                </a:r>
                <a:r>
                  <a:rPr lang="en-US" sz="2400" dirty="0">
                    <a:latin typeface="Times New Roman" pitchFamily="18" charset="0"/>
                  </a:rPr>
                  <a:t> through </a:t>
                </a:r>
                <a:r>
                  <a:rPr lang="en-US" sz="2400" dirty="0">
                    <a:latin typeface="Times New Roman" pitchFamily="18" charset="0"/>
                    <a:sym typeface="Symbol" pitchFamily="18" charset="2"/>
                  </a:rPr>
                  <a:t></a:t>
                </a:r>
                <a:r>
                  <a:rPr lang="en-US" sz="2400" baseline="-25000" dirty="0">
                    <a:latin typeface="Times New Roman" pitchFamily="18" charset="0"/>
                    <a:sym typeface="Symbol" pitchFamily="18" charset="2"/>
                  </a:rPr>
                  <a:t>p </a:t>
                </a:r>
                <a:r>
                  <a:rPr lang="en-US" sz="2400" dirty="0">
                    <a:latin typeface="Times New Roman" pitchFamily="18" charset="0"/>
                  </a:rPr>
                  <a:t>i.e. the population line. Instead we know      through      </a:t>
                </a:r>
                <a:r>
                  <a:rPr lang="en-US" sz="2400" baseline="-25000" dirty="0">
                    <a:latin typeface="Times New Roman" pitchFamily="18" charset="0"/>
                  </a:rPr>
                  <a:t> </a:t>
                </a:r>
                <a:r>
                  <a:rPr lang="en-US" sz="2400" dirty="0">
                    <a:latin typeface="Times New Roman" pitchFamily="18" charset="0"/>
                  </a:rPr>
                  <a:t>i.e. the least squares line.</a:t>
                </a:r>
              </a:p>
              <a:p>
                <a:pPr marL="342900" indent="-342900" eaLnBrk="1" hangingPunct="1">
                  <a:spcBef>
                    <a:spcPct val="50000"/>
                  </a:spcBef>
                  <a:buFont typeface="Wingdings" charset="2"/>
                  <a:buChar char="Ø"/>
                </a:pPr>
                <a:r>
                  <a:rPr lang="en-US" sz="2400" dirty="0">
                    <a:latin typeface="Times New Roman" pitchFamily="18" charset="0"/>
                  </a:rPr>
                  <a:t>Hence we use      through      as guesses for </a:t>
                </a:r>
                <a:r>
                  <a:rPr lang="en-US" sz="2400" dirty="0">
                    <a:latin typeface="Times New Roman" pitchFamily="18" charset="0"/>
                    <a:sym typeface="Symbol" pitchFamily="18" charset="2"/>
                  </a:rPr>
                  <a:t></a:t>
                </a:r>
                <a:r>
                  <a:rPr lang="en-US" sz="2400" baseline="-25000" dirty="0">
                    <a:latin typeface="Times New Roman" pitchFamily="18" charset="0"/>
                    <a:sym typeface="Symbol" pitchFamily="18" charset="2"/>
                  </a:rPr>
                  <a:t>0</a:t>
                </a:r>
                <a:r>
                  <a:rPr lang="en-US" sz="2400" dirty="0">
                    <a:latin typeface="Times New Roman" pitchFamily="18" charset="0"/>
                  </a:rPr>
                  <a:t> through </a:t>
                </a:r>
                <a:r>
                  <a:rPr lang="en-US" sz="2400" dirty="0">
                    <a:latin typeface="Times New Roman" pitchFamily="18" charset="0"/>
                    <a:sym typeface="Symbol" pitchFamily="18" charset="2"/>
                  </a:rPr>
                  <a:t></a:t>
                </a:r>
                <a:r>
                  <a:rPr lang="en-US" sz="2400" baseline="-25000" dirty="0">
                    <a:latin typeface="Times New Roman" pitchFamily="18" charset="0"/>
                    <a:sym typeface="Symbol" pitchFamily="18" charset="2"/>
                  </a:rPr>
                  <a:t>p</a:t>
                </a:r>
                <a:r>
                  <a:rPr lang="en-US" sz="2400" dirty="0">
                    <a:latin typeface="Times New Roman" pitchFamily="18" charset="0"/>
                    <a:sym typeface="Symbol" pitchFamily="18" charset="2"/>
                  </a:rPr>
                  <a:t> and</a:t>
                </a:r>
                <a:r>
                  <a:rPr lang="zh-CN" altLang="en-US" sz="2400" dirty="0">
                    <a:latin typeface="Times New Roman" pitchFamily="18" charset="0"/>
                    <a:sym typeface="Symbol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itchFamily="18" charset="0"/>
                    <a:sym typeface="Symbol" pitchFamily="18" charset="2"/>
                  </a:rPr>
                  <a:t>     as a guess for </a:t>
                </a:r>
                <a:r>
                  <a:rPr lang="en-US" altLang="zh-CN" sz="2400" dirty="0" err="1">
                    <a:latin typeface="Times New Roman" pitchFamily="18" charset="0"/>
                    <a:sym typeface="Symbol" pitchFamily="18" charset="2"/>
                  </a:rPr>
                  <a:t>y</a:t>
                </a:r>
                <a:r>
                  <a:rPr lang="en-US" sz="2400" baseline="-25000" dirty="0" err="1">
                    <a:latin typeface="Times New Roman" pitchFamily="18" charset="0"/>
                    <a:sym typeface="Symbol" pitchFamily="18" charset="2"/>
                  </a:rPr>
                  <a:t>i</a:t>
                </a:r>
                <a:r>
                  <a:rPr lang="en-US" sz="2400" dirty="0">
                    <a:latin typeface="Times New Roman" pitchFamily="18" charset="0"/>
                    <a:sym typeface="Symbol" pitchFamily="18" charset="2"/>
                  </a:rPr>
                  <a:t>.</a:t>
                </a:r>
                <a:r>
                  <a:rPr lang="en-US" sz="2400" baseline="-25000" dirty="0">
                    <a:latin typeface="Times New Roman" pitchFamily="18" charset="0"/>
                    <a:sym typeface="Symbol" pitchFamily="18" charset="2"/>
                  </a:rPr>
                  <a:t> </a:t>
                </a:r>
                <a:r>
                  <a:rPr lang="en-US" sz="2400" dirty="0">
                    <a:latin typeface="Times New Roman" pitchFamily="18" charset="0"/>
                    <a:sym typeface="Symbol" pitchFamily="18" charset="2"/>
                  </a:rPr>
                  <a:t>The guesses will not be perfect just as       is not a perfect guess for .</a:t>
                </a:r>
              </a:p>
            </p:txBody>
          </p:sp>
        </mc:Choice>
        <mc:Fallback xmlns="">
          <p:sp>
            <p:nvSpPr>
              <p:cNvPr id="8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9578" y="3946680"/>
                <a:ext cx="8382000" cy="2191306"/>
              </a:xfrm>
              <a:prstGeom prst="rect">
                <a:avLst/>
              </a:prstGeom>
              <a:blipFill>
                <a:blip r:embed="rId4"/>
                <a:stretch>
                  <a:fillRect l="-908" t="-2890" b="-289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ine 9"/>
          <p:cNvSpPr>
            <a:spLocks noChangeShapeType="1"/>
          </p:cNvSpPr>
          <p:nvPr/>
        </p:nvSpPr>
        <p:spPr bwMode="auto">
          <a:xfrm flipV="1">
            <a:off x="3048000" y="22860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 flipV="1">
            <a:off x="3788627" y="231000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 flipV="1">
            <a:off x="4953000" y="2286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 flipV="1">
            <a:off x="7162800" y="2286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aphicFrame>
        <p:nvGraphicFramePr>
          <p:cNvPr id="13" name="Object 14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655826365"/>
              </p:ext>
            </p:extLst>
          </p:nvPr>
        </p:nvGraphicFramePr>
        <p:xfrm>
          <a:off x="7423639" y="5242080"/>
          <a:ext cx="344488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9" name="Equation" r:id="rId5" imgW="177646" imgH="190335" progId="Equation.3">
                  <p:embed/>
                </p:oleObj>
              </mc:Choice>
              <mc:Fallback>
                <p:oleObj name="Equation" r:id="rId5" imgW="177646" imgH="19033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3639" y="5242080"/>
                        <a:ext cx="344488" cy="39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800912"/>
              </p:ext>
            </p:extLst>
          </p:nvPr>
        </p:nvGraphicFramePr>
        <p:xfrm>
          <a:off x="2798027" y="4307520"/>
          <a:ext cx="327025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0" name="Equation" r:id="rId7" imgW="190417" imgH="253890" progId="Equation.3">
                  <p:embed/>
                </p:oleObj>
              </mc:Choice>
              <mc:Fallback>
                <p:oleObj name="Equation" r:id="rId7" imgW="190417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8027" y="4307520"/>
                        <a:ext cx="327025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54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6047063"/>
              </p:ext>
            </p:extLst>
          </p:nvPr>
        </p:nvGraphicFramePr>
        <p:xfrm>
          <a:off x="4169627" y="4307520"/>
          <a:ext cx="3492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1" name="Equation" r:id="rId9" imgW="203024" imgH="266469" progId="Equation.3">
                  <p:embed/>
                </p:oleObj>
              </mc:Choice>
              <mc:Fallback>
                <p:oleObj name="Equation" r:id="rId9" imgW="203024" imgH="26646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9627" y="4307520"/>
                        <a:ext cx="34925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54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9307733"/>
              </p:ext>
            </p:extLst>
          </p:nvPr>
        </p:nvGraphicFramePr>
        <p:xfrm>
          <a:off x="2340827" y="4840920"/>
          <a:ext cx="327025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2" name="Equation" r:id="rId11" imgW="190417" imgH="253890" progId="Equation.3">
                  <p:embed/>
                </p:oleObj>
              </mc:Choice>
              <mc:Fallback>
                <p:oleObj name="Equation" r:id="rId11" imgW="190417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0827" y="4840920"/>
                        <a:ext cx="327025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54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8070811"/>
              </p:ext>
            </p:extLst>
          </p:nvPr>
        </p:nvGraphicFramePr>
        <p:xfrm>
          <a:off x="3788627" y="4840920"/>
          <a:ext cx="3492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3" name="Equation" r:id="rId12" imgW="203024" imgH="266469" progId="Equation.3">
                  <p:embed/>
                </p:oleObj>
              </mc:Choice>
              <mc:Fallback>
                <p:oleObj name="Equation" r:id="rId12" imgW="203024" imgH="26646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8627" y="4840920"/>
                        <a:ext cx="34925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54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EFB42B6-F9A1-C744-9619-2C1EC5E36993}"/>
                  </a:ext>
                </a:extLst>
              </p:cNvPr>
              <p:cNvSpPr txBox="1"/>
              <p:nvPr/>
            </p:nvSpPr>
            <p:spPr>
              <a:xfrm>
                <a:off x="2846043" y="1792396"/>
                <a:ext cx="4830297" cy="530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EFB42B6-F9A1-C744-9619-2C1EC5E36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043" y="1792396"/>
                <a:ext cx="4830297" cy="530402"/>
              </a:xfrm>
              <a:prstGeom prst="rect">
                <a:avLst/>
              </a:prstGeom>
              <a:blipFill>
                <a:blip r:embed="rId13"/>
                <a:stretch>
                  <a:fillRect l="-1050" b="-232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87FC11B-4D2C-6C4A-AF23-D1DD8A917856}"/>
                  </a:ext>
                </a:extLst>
              </p:cNvPr>
              <p:cNvSpPr txBox="1"/>
              <p:nvPr/>
            </p:nvSpPr>
            <p:spPr>
              <a:xfrm>
                <a:off x="2798027" y="2974682"/>
                <a:ext cx="4830297" cy="56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87FC11B-4D2C-6C4A-AF23-D1DD8A917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8027" y="2974682"/>
                <a:ext cx="4830297" cy="568554"/>
              </a:xfrm>
              <a:prstGeom prst="rect">
                <a:avLst/>
              </a:prstGeom>
              <a:blipFill>
                <a:blip r:embed="rId14"/>
                <a:stretch>
                  <a:fillRect l="-785" t="-15217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7928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CCD10F-3535-E442-8146-7F9C3032D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Unbiased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Estimation</a:t>
            </a: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B9D555B-04BF-E545-BB62-858344CC0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F526B9A-166C-9A44-9778-8FBA99EF0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B7995B2-0148-4841-89A1-070B8E10EC20}"/>
                  </a:ext>
                </a:extLst>
              </p:cNvPr>
              <p:cNvSpPr txBox="1"/>
              <p:nvPr/>
            </p:nvSpPr>
            <p:spPr>
              <a:xfrm>
                <a:off x="551145" y="1716066"/>
                <a:ext cx="8430017" cy="1349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Suppose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we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want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to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get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mean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random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variable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kumimoji="1" lang="en-US" altLang="zh-CN" dirty="0"/>
                  <a:t>.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possible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solution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sampling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for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times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and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estimating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mean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by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kumimoji="1" lang="en-US" altLang="zh-CN" dirty="0"/>
                  <a:t>.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estimation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unbiased.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That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is,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we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make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lot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estimation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based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huge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number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samples,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B7995B2-0148-4841-89A1-070B8E10E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45" y="1716066"/>
                <a:ext cx="8430017" cy="1349728"/>
              </a:xfrm>
              <a:prstGeom prst="rect">
                <a:avLst/>
              </a:prstGeom>
              <a:blipFill>
                <a:blip r:embed="rId2"/>
                <a:stretch>
                  <a:fillRect l="-451" t="-6542" r="-1203" b="-28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F357941-7EE0-E444-A59B-630F1C6AA027}"/>
                  </a:ext>
                </a:extLst>
              </p:cNvPr>
              <p:cNvSpPr txBox="1"/>
              <p:nvPr/>
            </p:nvSpPr>
            <p:spPr>
              <a:xfrm>
                <a:off x="297155" y="3183938"/>
                <a:ext cx="8846845" cy="6158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400" dirty="0"/>
                  <a:t>Is</a:t>
                </a:r>
                <a:r>
                  <a:rPr kumimoji="1" lang="zh-CN" alt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an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unbiased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estimation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for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the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variance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of</a:t>
                </a:r>
                <a:r>
                  <a:rPr kumimoji="1"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kumimoji="1" lang="en-US" altLang="zh-CN" sz="2400" dirty="0"/>
                  <a:t>?</a:t>
                </a:r>
                <a:r>
                  <a:rPr kumimoji="1" lang="zh-CN" altLang="en-US" sz="2400" dirty="0"/>
                  <a:t> </a:t>
                </a: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F357941-7EE0-E444-A59B-630F1C6AA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55" y="3183938"/>
                <a:ext cx="8846845" cy="615874"/>
              </a:xfrm>
              <a:prstGeom prst="rect">
                <a:avLst/>
              </a:prstGeom>
              <a:blipFill>
                <a:blip r:embed="rId3"/>
                <a:stretch>
                  <a:fillRect l="-1003" t="-81633" b="-13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1D6211E-9404-5D4D-A136-14909CFBFCD8}"/>
                  </a:ext>
                </a:extLst>
              </p:cNvPr>
              <p:cNvSpPr txBox="1"/>
              <p:nvPr/>
            </p:nvSpPr>
            <p:spPr>
              <a:xfrm>
                <a:off x="551145" y="4045907"/>
                <a:ext cx="8166970" cy="1038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No!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Because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not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equal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to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true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mean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above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estimation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variance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biased.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Mathematically,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we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can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prove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unbiased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estimation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for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variance.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1D6211E-9404-5D4D-A136-14909CFBF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45" y="4045907"/>
                <a:ext cx="8166970" cy="1038939"/>
              </a:xfrm>
              <a:prstGeom prst="rect">
                <a:avLst/>
              </a:prstGeom>
              <a:blipFill>
                <a:blip r:embed="rId4"/>
                <a:stretch>
                  <a:fillRect l="-466" t="-8537" b="-280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723B7B1C-4371-F249-AC3C-EA7C43F388D3}"/>
              </a:ext>
            </a:extLst>
          </p:cNvPr>
          <p:cNvSpPr txBox="1"/>
          <p:nvPr/>
        </p:nvSpPr>
        <p:spPr>
          <a:xfrm>
            <a:off x="551145" y="5436296"/>
            <a:ext cx="6925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The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estimate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of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coefficients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in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linear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regression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model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is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unbiased.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99DA28-A021-6C48-9C9A-E313DC7AB343}"/>
              </a:ext>
            </a:extLst>
          </p:cNvPr>
          <p:cNvCxnSpPr>
            <a:stCxn id="7" idx="1"/>
          </p:cNvCxnSpPr>
          <p:nvPr/>
        </p:nvCxnSpPr>
        <p:spPr>
          <a:xfrm flipV="1">
            <a:off x="297155" y="3293617"/>
            <a:ext cx="0" cy="1982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89AEBA-A11B-5940-9D29-B9163A408603}"/>
              </a:ext>
            </a:extLst>
          </p:cNvPr>
          <p:cNvCxnSpPr/>
          <p:nvPr/>
        </p:nvCxnSpPr>
        <p:spPr>
          <a:xfrm>
            <a:off x="0" y="3183938"/>
            <a:ext cx="9144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9A24A0-FAB5-DD4B-9EB4-C87DB99C4379}"/>
              </a:ext>
            </a:extLst>
          </p:cNvPr>
          <p:cNvCxnSpPr/>
          <p:nvPr/>
        </p:nvCxnSpPr>
        <p:spPr>
          <a:xfrm>
            <a:off x="0" y="3799812"/>
            <a:ext cx="9144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76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58CD511F-D610-1C46-9F33-962DD61B98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597" b="30538"/>
          <a:stretch/>
        </p:blipFill>
        <p:spPr>
          <a:xfrm>
            <a:off x="2372176" y="3618505"/>
            <a:ext cx="4596622" cy="128332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2F670AF-6C0F-F147-9AB3-178CC37A6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Confidence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Interval</a:t>
            </a: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CE2BE72-0429-7449-9EEC-42EBBDD2A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30D2FFE-E95A-064C-A4D7-A3CA26640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6</a:t>
            </a:fld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70E4521-14B1-A744-9093-358C7B414CEB}"/>
              </a:ext>
            </a:extLst>
          </p:cNvPr>
          <p:cNvSpPr txBox="1"/>
          <p:nvPr/>
        </p:nvSpPr>
        <p:spPr>
          <a:xfrm>
            <a:off x="106471" y="1524000"/>
            <a:ext cx="8580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Suppose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want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know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average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height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human.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difficult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evaluate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individuals.</a:t>
            </a:r>
            <a:r>
              <a:rPr kumimoji="1" lang="zh-CN" altLang="en-US" dirty="0"/>
              <a:t> </a:t>
            </a:r>
            <a:r>
              <a:rPr kumimoji="1" lang="en-US" altLang="zh-CN" dirty="0"/>
              <a:t>Hence,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need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evaluate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some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samples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whole</a:t>
            </a:r>
            <a:r>
              <a:rPr kumimoji="1" lang="zh-CN" altLang="en-US" dirty="0"/>
              <a:t> </a:t>
            </a:r>
            <a:r>
              <a:rPr kumimoji="1" lang="en-US" altLang="zh-CN" dirty="0"/>
              <a:t>population.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4868B92-DA3E-DC44-9280-004E08D645BC}"/>
                  </a:ext>
                </a:extLst>
              </p:cNvPr>
              <p:cNvSpPr txBox="1"/>
              <p:nvPr/>
            </p:nvSpPr>
            <p:spPr>
              <a:xfrm>
                <a:off x="106470" y="2170331"/>
                <a:ext cx="8580329" cy="10850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According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to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b="1" dirty="0"/>
                  <a:t>Central</a:t>
                </a:r>
                <a:r>
                  <a:rPr kumimoji="1" lang="zh-CN" altLang="en-US" b="1" dirty="0"/>
                  <a:t> </a:t>
                </a:r>
                <a:r>
                  <a:rPr kumimoji="1" lang="en-US" altLang="zh-CN" b="1" dirty="0"/>
                  <a:t>Limit</a:t>
                </a:r>
                <a:r>
                  <a:rPr kumimoji="1" lang="zh-CN" altLang="en-US" b="1" dirty="0"/>
                  <a:t> </a:t>
                </a:r>
                <a:r>
                  <a:rPr kumimoji="1" lang="en-US" altLang="zh-CN" b="1" dirty="0"/>
                  <a:t>Theorem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mean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samples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follow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normal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distribution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where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sample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number,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and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are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respectively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mean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and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variance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whole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population.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4868B92-DA3E-DC44-9280-004E08D64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0" y="2170331"/>
                <a:ext cx="8580329" cy="1085041"/>
              </a:xfrm>
              <a:prstGeom prst="rect">
                <a:avLst/>
              </a:prstGeom>
              <a:blipFill>
                <a:blip r:embed="rId3"/>
                <a:stretch>
                  <a:fillRect l="-443" t="-2326" b="-6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DFF3264B-7518-5E47-8815-E8D6720EF33A}"/>
              </a:ext>
            </a:extLst>
          </p:cNvPr>
          <p:cNvCxnSpPr>
            <a:cxnSpLocks/>
          </p:cNvCxnSpPr>
          <p:nvPr/>
        </p:nvCxnSpPr>
        <p:spPr>
          <a:xfrm>
            <a:off x="4353449" y="4043041"/>
            <a:ext cx="1801342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75D346CF-B8A8-5841-851E-C10C561B6170}"/>
              </a:ext>
            </a:extLst>
          </p:cNvPr>
          <p:cNvCxnSpPr>
            <a:cxnSpLocks/>
          </p:cNvCxnSpPr>
          <p:nvPr/>
        </p:nvCxnSpPr>
        <p:spPr>
          <a:xfrm>
            <a:off x="5241424" y="4191895"/>
            <a:ext cx="1808856" cy="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39F9EEA-219A-6B48-BDE0-87BB76E5C7E9}"/>
                  </a:ext>
                </a:extLst>
              </p:cNvPr>
              <p:cNvSpPr txBox="1"/>
              <p:nvPr/>
            </p:nvSpPr>
            <p:spPr>
              <a:xfrm>
                <a:off x="201880" y="5678269"/>
                <a:ext cx="87402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95%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confidence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interval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indicates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that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true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value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locates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interval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with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chance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95%.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For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above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normal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distribution,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interval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is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39F9EEA-219A-6B48-BDE0-87BB76E5C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80" y="5678269"/>
                <a:ext cx="8740239" cy="646331"/>
              </a:xfrm>
              <a:prstGeom prst="rect">
                <a:avLst/>
              </a:prstGeom>
              <a:blipFill>
                <a:blip r:embed="rId4"/>
                <a:stretch>
                  <a:fillRect l="-435" t="-3846" b="-1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AA68055B-7FBC-634F-B36A-389A50830CE4}"/>
                  </a:ext>
                </a:extLst>
              </p:cNvPr>
              <p:cNvSpPr txBox="1"/>
              <p:nvPr/>
            </p:nvSpPr>
            <p:spPr>
              <a:xfrm>
                <a:off x="1343194" y="6275664"/>
                <a:ext cx="2327432" cy="579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1.96</m:t>
                              </m:r>
                              <m:acc>
                                <m:accPr>
                                  <m:chr m:val="̂"/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1.96</m:t>
                              </m:r>
                              <m:acc>
                                <m:accPr>
                                  <m:chr m:val="̂"/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AA68055B-7FBC-634F-B36A-389A50830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194" y="6275664"/>
                <a:ext cx="2327432" cy="579133"/>
              </a:xfrm>
              <a:prstGeom prst="rect">
                <a:avLst/>
              </a:prstGeom>
              <a:blipFill>
                <a:blip r:embed="rId5"/>
                <a:stretch>
                  <a:fillRect t="-85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3F3073BA-9439-2047-8D8B-F71818B55B99}"/>
              </a:ext>
            </a:extLst>
          </p:cNvPr>
          <p:cNvSpPr txBox="1"/>
          <p:nvPr/>
        </p:nvSpPr>
        <p:spPr>
          <a:xfrm>
            <a:off x="3811249" y="6380564"/>
            <a:ext cx="2001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or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approximately,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342E8A4A-5E5B-1648-ABB4-D7F66CEDD975}"/>
                  </a:ext>
                </a:extLst>
              </p:cNvPr>
              <p:cNvSpPr txBox="1"/>
              <p:nvPr/>
            </p:nvSpPr>
            <p:spPr>
              <a:xfrm>
                <a:off x="5925723" y="6275664"/>
                <a:ext cx="761298" cy="579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acc>
                            <m:accPr>
                              <m:chr m:val="̂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342E8A4A-5E5B-1648-ABB4-D7F66CEDD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723" y="6275664"/>
                <a:ext cx="761298" cy="579133"/>
              </a:xfrm>
              <a:prstGeom prst="rect">
                <a:avLst/>
              </a:prstGeom>
              <a:blipFill>
                <a:blip r:embed="rId6"/>
                <a:stretch>
                  <a:fillRect l="-4918" t="-85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823FB0-0B80-F742-A867-42390A12467C}"/>
                  </a:ext>
                </a:extLst>
              </p:cNvPr>
              <p:cNvSpPr txBox="1"/>
              <p:nvPr/>
            </p:nvSpPr>
            <p:spPr>
              <a:xfrm>
                <a:off x="4571999" y="3508801"/>
                <a:ext cx="1969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823FB0-0B80-F742-A867-42390A124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9" y="3508801"/>
                <a:ext cx="196977" cy="276999"/>
              </a:xfrm>
              <a:prstGeom prst="rect">
                <a:avLst/>
              </a:prstGeom>
              <a:blipFill>
                <a:blip r:embed="rId7"/>
                <a:stretch>
                  <a:fillRect l="-25000" r="-12500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FDC163-5C08-D349-A972-52626BDD318E}"/>
              </a:ext>
            </a:extLst>
          </p:cNvPr>
          <p:cNvCxnSpPr>
            <a:cxnSpLocks/>
          </p:cNvCxnSpPr>
          <p:nvPr/>
        </p:nvCxnSpPr>
        <p:spPr>
          <a:xfrm>
            <a:off x="5241424" y="4043041"/>
            <a:ext cx="0" cy="328127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2F4F5EC-0D66-B148-8DE0-280DEE9CF2C2}"/>
              </a:ext>
            </a:extLst>
          </p:cNvPr>
          <p:cNvCxnSpPr>
            <a:cxnSpLocks/>
          </p:cNvCxnSpPr>
          <p:nvPr/>
        </p:nvCxnSpPr>
        <p:spPr>
          <a:xfrm>
            <a:off x="6153628" y="4191896"/>
            <a:ext cx="0" cy="14394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5915974-9B2B-6347-A9A3-D7FFFE1AF218}"/>
              </a:ext>
            </a:extLst>
          </p:cNvPr>
          <p:cNvCxnSpPr>
            <a:cxnSpLocks/>
          </p:cNvCxnSpPr>
          <p:nvPr/>
        </p:nvCxnSpPr>
        <p:spPr>
          <a:xfrm>
            <a:off x="3429000" y="4191896"/>
            <a:ext cx="0" cy="13654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29CF3A-E735-A54F-A1DC-29BD8AEB95FB}"/>
              </a:ext>
            </a:extLst>
          </p:cNvPr>
          <p:cNvCxnSpPr>
            <a:cxnSpLocks/>
          </p:cNvCxnSpPr>
          <p:nvPr/>
        </p:nvCxnSpPr>
        <p:spPr>
          <a:xfrm>
            <a:off x="5672983" y="4200966"/>
            <a:ext cx="0" cy="12747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409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E99692-03B9-404A-B0C4-082E2CF29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95%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Confidence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Interval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Estimate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Coefficients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Linear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B701B3-FBF9-EF4F-9B7F-EFDD57489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AA1403-65DD-284A-89C6-DF3CB1077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7</a:t>
            </a:fld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2EE90A8-B459-794D-BADD-8574AE409EB4}"/>
              </a:ext>
            </a:extLst>
          </p:cNvPr>
          <p:cNvSpPr txBox="1"/>
          <p:nvPr/>
        </p:nvSpPr>
        <p:spPr>
          <a:xfrm>
            <a:off x="457200" y="2066306"/>
            <a:ext cx="8515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95%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confidence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interval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estimates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coefficients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linear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1CDE099-14D0-A244-AD28-64CECC5D5AB2}"/>
                  </a:ext>
                </a:extLst>
              </p:cNvPr>
              <p:cNvSpPr txBox="1"/>
              <p:nvPr/>
            </p:nvSpPr>
            <p:spPr>
              <a:xfrm>
                <a:off x="4093002" y="2480377"/>
                <a:ext cx="1372107" cy="320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±2</m:t>
                      </m:r>
                      <m:acc>
                        <m:accPr>
                          <m:chr m:val="̂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𝑆𝐸</m:t>
                          </m:r>
                        </m:e>
                      </m:acc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1CDE099-14D0-A244-AD28-64CECC5D5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002" y="2480377"/>
                <a:ext cx="1372107" cy="320665"/>
              </a:xfrm>
              <a:prstGeom prst="rect">
                <a:avLst/>
              </a:prstGeom>
              <a:blipFill>
                <a:blip r:embed="rId3"/>
                <a:stretch>
                  <a:fillRect l="-4587" t="-11111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4F3BD32-4ED3-564A-9FBD-DA54FAC98C2A}"/>
                  </a:ext>
                </a:extLst>
              </p:cNvPr>
              <p:cNvSpPr txBox="1"/>
              <p:nvPr/>
            </p:nvSpPr>
            <p:spPr>
              <a:xfrm>
                <a:off x="457198" y="2995712"/>
                <a:ext cx="6121099" cy="412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𝑆𝐸</m:t>
                        </m:r>
                      </m:e>
                    </m:acc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stands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for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estimate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standard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deviation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en-US" altLang="zh-CN" dirty="0"/>
                  <a:t>.</a:t>
                </a:r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4F3BD32-4ED3-564A-9FBD-DA54FAC98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8" y="2995712"/>
                <a:ext cx="6121099" cy="412998"/>
              </a:xfrm>
              <a:prstGeom prst="rect">
                <a:avLst/>
              </a:prstGeom>
              <a:blipFill>
                <a:blip r:embed="rId4"/>
                <a:stretch>
                  <a:fillRect t="-3030"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59E7A44-9986-D746-A766-ECFADDE7495C}"/>
                  </a:ext>
                </a:extLst>
              </p:cNvPr>
              <p:cNvSpPr txBox="1"/>
              <p:nvPr/>
            </p:nvSpPr>
            <p:spPr>
              <a:xfrm>
                <a:off x="457198" y="3418714"/>
                <a:ext cx="75577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standard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deviation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whole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population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and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estimated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by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59E7A44-9986-D746-A766-ECFADDE74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8" y="3418714"/>
                <a:ext cx="7557710" cy="369332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2215C79-2B36-364D-AEE8-6320AE0AE749}"/>
                  </a:ext>
                </a:extLst>
              </p:cNvPr>
              <p:cNvSpPr txBox="1"/>
              <p:nvPr/>
            </p:nvSpPr>
            <p:spPr>
              <a:xfrm>
                <a:off x="3421022" y="3745289"/>
                <a:ext cx="1630062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𝑅𝑆𝑆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2215C79-2B36-364D-AEE8-6320AE0AE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022" y="3745289"/>
                <a:ext cx="1630062" cy="818366"/>
              </a:xfrm>
              <a:prstGeom prst="rect">
                <a:avLst/>
              </a:prstGeom>
              <a:blipFill>
                <a:blip r:embed="rId6"/>
                <a:stretch>
                  <a:fillRect r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3F20FBB5-261B-A740-99AE-A764A0EBB5FF}"/>
              </a:ext>
            </a:extLst>
          </p:cNvPr>
          <p:cNvSpPr txBox="1"/>
          <p:nvPr/>
        </p:nvSpPr>
        <p:spPr>
          <a:xfrm>
            <a:off x="457198" y="4422363"/>
            <a:ext cx="8515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course,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only</a:t>
            </a:r>
            <a:r>
              <a:rPr kumimoji="1" lang="zh-CN" altLang="en-US" dirty="0"/>
              <a:t> </a:t>
            </a:r>
            <a:r>
              <a:rPr kumimoji="1" lang="en-US" altLang="zh-CN" dirty="0"/>
              <a:t>need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know</a:t>
            </a:r>
            <a:r>
              <a:rPr kumimoji="1" lang="zh-CN" altLang="en-US" dirty="0"/>
              <a:t> </a:t>
            </a:r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compute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95%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confidence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interval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linear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variable.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D3C5949-A4D0-AE43-ACB2-F49849536E8A}"/>
                  </a:ext>
                </a:extLst>
              </p:cNvPr>
              <p:cNvSpPr txBox="1"/>
              <p:nvPr/>
            </p:nvSpPr>
            <p:spPr>
              <a:xfrm>
                <a:off x="1132208" y="5125513"/>
                <a:ext cx="3693511" cy="720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𝑆𝐸</m:t>
                          </m:r>
                        </m:e>
                      </m:acc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𝑅𝑆𝑆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den>
                      </m:f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  <m:sSup>
                                <m:sSup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D3C5949-A4D0-AE43-ACB2-F49849536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208" y="5125513"/>
                <a:ext cx="3693511" cy="720325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6820B27-E6A8-0441-BA58-0F9ED0DE39AA}"/>
                  </a:ext>
                </a:extLst>
              </p:cNvPr>
              <p:cNvSpPr txBox="1"/>
              <p:nvPr/>
            </p:nvSpPr>
            <p:spPr>
              <a:xfrm>
                <a:off x="4792830" y="5191389"/>
                <a:ext cx="3265509" cy="6596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𝑆𝐸</m:t>
                          </m:r>
                        </m:e>
                      </m:acc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zh-CN" alt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𝑅𝑆𝑆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6820B27-E6A8-0441-BA58-0F9ED0DE3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830" y="5191389"/>
                <a:ext cx="3265509" cy="659604"/>
              </a:xfrm>
              <a:prstGeom prst="rect">
                <a:avLst/>
              </a:prstGeom>
              <a:blipFill>
                <a:blip r:embed="rId8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506ED66-BC51-3746-8167-C724A4C9293A}"/>
                  </a:ext>
                </a:extLst>
              </p:cNvPr>
              <p:cNvSpPr txBox="1"/>
              <p:nvPr/>
            </p:nvSpPr>
            <p:spPr>
              <a:xfrm>
                <a:off x="5315919" y="3991684"/>
                <a:ext cx="3021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number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variables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506ED66-BC51-3746-8167-C724A4C92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919" y="3991684"/>
                <a:ext cx="3021596" cy="369332"/>
              </a:xfrm>
              <a:prstGeom prst="rect">
                <a:avLst/>
              </a:prstGeom>
              <a:blipFill>
                <a:blip r:embed="rId9"/>
                <a:stretch>
                  <a:fillRect t="-3333" r="-84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6130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4A2ECD-2EDD-7749-A58B-28DC97D14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6F51E3-BE83-7749-9C30-64F927E1F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786740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What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95%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confidence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interval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estimate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following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samples.</a:t>
            </a: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A4091F8-D4B0-6843-9ECC-99737F589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0E66787-A894-3642-AAF7-CDCE512F8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87578B0D-0F54-A342-A683-7B47BFCE69E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89203132"/>
                  </p:ext>
                </p:extLst>
              </p:nvPr>
            </p:nvGraphicFramePr>
            <p:xfrm>
              <a:off x="1524000" y="2437542"/>
              <a:ext cx="609600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6000">
                      <a:extLst>
                        <a:ext uri="{9D8B030D-6E8A-4147-A177-3AD203B41FA5}">
                          <a16:colId xmlns:a16="http://schemas.microsoft.com/office/drawing/2014/main" val="959272713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22949486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902825319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194234594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3959008416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7496793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6810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25417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87578B0D-0F54-A342-A683-7B47BFCE69E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89203132"/>
                  </p:ext>
                </p:extLst>
              </p:nvPr>
            </p:nvGraphicFramePr>
            <p:xfrm>
              <a:off x="1524000" y="2437542"/>
              <a:ext cx="609600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6000">
                      <a:extLst>
                        <a:ext uri="{9D8B030D-6E8A-4147-A177-3AD203B41FA5}">
                          <a16:colId xmlns:a16="http://schemas.microsoft.com/office/drawing/2014/main" val="959272713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22949486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902825319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194234594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3959008416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7496793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250" r="-50250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1250" r="-40250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01250" r="-30250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01250" r="-20250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401250" r="-10250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501250" r="-2500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6810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25417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61EE4387-91E1-E24A-89A2-565C3E1D7DB0}"/>
              </a:ext>
            </a:extLst>
          </p:cNvPr>
          <p:cNvSpPr txBox="1"/>
          <p:nvPr/>
        </p:nvSpPr>
        <p:spPr>
          <a:xfrm>
            <a:off x="961901" y="3491345"/>
            <a:ext cx="413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Step</a:t>
            </a:r>
            <a:r>
              <a:rPr kumimoji="1" lang="zh-CN" altLang="en-US" dirty="0"/>
              <a:t> </a:t>
            </a:r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Compute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estimate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mean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CBA14D2-A430-5E4A-8B0F-9E56A5556D26}"/>
                  </a:ext>
                </a:extLst>
              </p:cNvPr>
              <p:cNvSpPr txBox="1"/>
              <p:nvPr/>
            </p:nvSpPr>
            <p:spPr>
              <a:xfrm>
                <a:off x="3429000" y="3936490"/>
                <a:ext cx="2818079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4+3+2+1+3+2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=2.5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CBA14D2-A430-5E4A-8B0F-9E56A5556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3936490"/>
                <a:ext cx="2818079" cy="520399"/>
              </a:xfrm>
              <a:prstGeom prst="rect">
                <a:avLst/>
              </a:prstGeom>
              <a:blipFill>
                <a:blip r:embed="rId3"/>
                <a:stretch>
                  <a:fillRect l="-897" t="-4762" r="-897" b="-119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954342ED-D7D7-324F-9414-08AE28AD6687}"/>
              </a:ext>
            </a:extLst>
          </p:cNvPr>
          <p:cNvSpPr txBox="1"/>
          <p:nvPr/>
        </p:nvSpPr>
        <p:spPr>
          <a:xfrm>
            <a:off x="961901" y="4456889"/>
            <a:ext cx="557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Step</a:t>
            </a:r>
            <a:r>
              <a:rPr kumimoji="1" lang="zh-CN" altLang="en-US" dirty="0"/>
              <a:t> </a:t>
            </a:r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Compute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estimate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standard</a:t>
            </a:r>
            <a:r>
              <a:rPr kumimoji="1" lang="zh-CN" altLang="en-US" dirty="0"/>
              <a:t> </a:t>
            </a:r>
            <a:r>
              <a:rPr kumimoji="1" lang="en-US" altLang="zh-CN" dirty="0"/>
              <a:t>deviation</a:t>
            </a:r>
            <a:r>
              <a:rPr kumimoji="1" lang="zh-CN" alt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78CFD3C-0F2B-FB4F-9AC9-3C1ABBE094B7}"/>
                  </a:ext>
                </a:extLst>
              </p:cNvPr>
              <p:cNvSpPr txBox="1"/>
              <p:nvPr/>
            </p:nvSpPr>
            <p:spPr>
              <a:xfrm>
                <a:off x="3341860" y="4822549"/>
                <a:ext cx="3248838" cy="1169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−2.5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=1.048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78CFD3C-0F2B-FB4F-9AC9-3C1ABBE09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860" y="4822549"/>
                <a:ext cx="3248838" cy="1169936"/>
              </a:xfrm>
              <a:prstGeom prst="rect">
                <a:avLst/>
              </a:prstGeom>
              <a:blipFill>
                <a:blip r:embed="rId4"/>
                <a:stretch>
                  <a:fillRect t="-56989" b="-10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2956614C-30B7-1247-AA79-663ABF4534F6}"/>
              </a:ext>
            </a:extLst>
          </p:cNvPr>
          <p:cNvSpPr txBox="1"/>
          <p:nvPr/>
        </p:nvSpPr>
        <p:spPr>
          <a:xfrm>
            <a:off x="961901" y="5992485"/>
            <a:ext cx="4814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Step</a:t>
            </a:r>
            <a:r>
              <a:rPr kumimoji="1" lang="zh-CN" altLang="en-US" dirty="0"/>
              <a:t> </a:t>
            </a:r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Compute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95%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confidence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interval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19FCE26-D317-3E46-BAA5-769F3306C170}"/>
                  </a:ext>
                </a:extLst>
              </p:cNvPr>
              <p:cNvSpPr txBox="1"/>
              <p:nvPr/>
            </p:nvSpPr>
            <p:spPr>
              <a:xfrm>
                <a:off x="3515112" y="6260579"/>
                <a:ext cx="2902333" cy="579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2.5±1.96×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rad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⇒2.5±0.84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19FCE26-D317-3E46-BAA5-769F3306C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112" y="6260579"/>
                <a:ext cx="2902333" cy="579133"/>
              </a:xfrm>
              <a:prstGeom prst="rect">
                <a:avLst/>
              </a:prstGeom>
              <a:blipFill>
                <a:blip r:embed="rId5"/>
                <a:stretch>
                  <a:fillRect l="-873" t="-8511" r="-873" b="-63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1126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929A2B-D458-1D48-ABC1-EFE9CACD3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CAFC12-1CFD-EE42-89A2-504BF5E1C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857992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zh-CN" dirty="0"/>
              <a:t>Using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linear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fit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relationship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between</a:t>
            </a:r>
            <a:r>
              <a:rPr kumimoji="1" lang="zh-CN" altLang="en-US" dirty="0"/>
              <a:t> </a:t>
            </a:r>
            <a:r>
              <a:rPr kumimoji="1" lang="en-US" altLang="zh-CN" dirty="0"/>
              <a:t>Sales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TV</a:t>
            </a:r>
            <a:r>
              <a:rPr kumimoji="1" lang="zh-CN" altLang="en-US" dirty="0"/>
              <a:t> </a:t>
            </a:r>
            <a:r>
              <a:rPr kumimoji="1" lang="en-US" altLang="zh-CN" dirty="0"/>
              <a:t>advertising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Advertising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dataset.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Compute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95%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confidence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interval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intercept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slope.</a:t>
            </a: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4B0DF9E-0F67-F542-A642-CD10E92ED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Intro. to Statistical Machine Learning</a:t>
            </a: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148E170-D04F-474F-A3A6-12D12A131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9</a:t>
            </a:fld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BD2C29-1A3A-2D4C-BDFE-70ADBAE92A7A}"/>
              </a:ext>
            </a:extLst>
          </p:cNvPr>
          <p:cNvSpPr txBox="1"/>
          <p:nvPr/>
        </p:nvSpPr>
        <p:spPr>
          <a:xfrm>
            <a:off x="748145" y="2588821"/>
            <a:ext cx="3954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Step</a:t>
            </a:r>
            <a:r>
              <a:rPr kumimoji="1" lang="zh-CN" altLang="en-US" dirty="0"/>
              <a:t> </a:t>
            </a:r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Load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Advertising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dataset.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42B93F0-F125-7A4A-98AA-310C543BE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880139"/>
            <a:ext cx="6451600" cy="2413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BE2AEA1-B509-4D42-BFAB-286942523EE3}"/>
              </a:ext>
            </a:extLst>
          </p:cNvPr>
          <p:cNvSpPr txBox="1"/>
          <p:nvPr/>
        </p:nvSpPr>
        <p:spPr>
          <a:xfrm>
            <a:off x="748145" y="3209477"/>
            <a:ext cx="631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Step</a:t>
            </a:r>
            <a:r>
              <a:rPr kumimoji="1" lang="zh-CN" altLang="en-US" dirty="0"/>
              <a:t> </a:t>
            </a:r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Fit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linear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between</a:t>
            </a:r>
            <a:r>
              <a:rPr kumimoji="1" lang="zh-CN" altLang="en-US" dirty="0"/>
              <a:t> </a:t>
            </a:r>
            <a:r>
              <a:rPr kumimoji="1" lang="en-US" altLang="zh-CN" dirty="0"/>
              <a:t>Sales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TV</a:t>
            </a:r>
            <a:r>
              <a:rPr kumimoji="1" lang="zh-CN" altLang="en-US" dirty="0"/>
              <a:t> </a:t>
            </a:r>
            <a:r>
              <a:rPr kumimoji="1" lang="en-US" altLang="zh-CN" dirty="0"/>
              <a:t>advertising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8C7F884-0ABC-D84F-A89C-46B9A95FC4AC}"/>
              </a:ext>
            </a:extLst>
          </p:cNvPr>
          <p:cNvSpPr txBox="1"/>
          <p:nvPr/>
        </p:nvSpPr>
        <p:spPr>
          <a:xfrm>
            <a:off x="1543792" y="3669475"/>
            <a:ext cx="469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provides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least</a:t>
            </a:r>
            <a:r>
              <a:rPr kumimoji="1" lang="zh-CN" altLang="en-US" dirty="0"/>
              <a:t> </a:t>
            </a:r>
            <a:r>
              <a:rPr kumimoji="1" lang="en-US" altLang="zh-CN" dirty="0"/>
              <a:t>square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fitting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function</a:t>
            </a:r>
            <a:r>
              <a:rPr kumimoji="1" lang="zh-CN" altLang="en-US" dirty="0"/>
              <a:t> </a:t>
            </a:r>
            <a:r>
              <a:rPr kumimoji="1" lang="en-US" altLang="zh-CN" i="1" dirty="0" err="1"/>
              <a:t>lsfit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772FA24-614C-1644-88AD-8E1D7BCC1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200" y="4114629"/>
            <a:ext cx="2019300" cy="203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BBC2FE4-2769-4441-9E5D-33B01AEB4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250" y="4393651"/>
            <a:ext cx="2235200" cy="20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C6A1404-52C0-2C4F-B5E3-9EA4463C4E6A}"/>
                  </a:ext>
                </a:extLst>
              </p:cNvPr>
              <p:cNvSpPr txBox="1"/>
              <p:nvPr/>
            </p:nvSpPr>
            <p:spPr>
              <a:xfrm>
                <a:off x="748145" y="4632992"/>
                <a:ext cx="63805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Step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3.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Compute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95%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confidence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interval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for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and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C6A1404-52C0-2C4F-B5E3-9EA4463C4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145" y="4632992"/>
                <a:ext cx="6380529" cy="369332"/>
              </a:xfrm>
              <a:prstGeom prst="rect">
                <a:avLst/>
              </a:prstGeom>
              <a:blipFill>
                <a:blip r:embed="rId5"/>
                <a:stretch>
                  <a:fillRect l="-795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E591506-209A-A349-906E-35DCA941E7BC}"/>
                  </a:ext>
                </a:extLst>
              </p:cNvPr>
              <p:cNvSpPr txBox="1"/>
              <p:nvPr/>
            </p:nvSpPr>
            <p:spPr>
              <a:xfrm>
                <a:off x="1132208" y="5125513"/>
                <a:ext cx="3693511" cy="720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𝑆𝐸</m:t>
                          </m:r>
                        </m:e>
                      </m:acc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𝑅𝑆𝑆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den>
                      </m:f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  <m:sSup>
                                <m:sSup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E591506-209A-A349-906E-35DCA941E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208" y="5125513"/>
                <a:ext cx="3693511" cy="720325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09DE729-EE7B-254D-B7F6-0C53219A35C2}"/>
                  </a:ext>
                </a:extLst>
              </p:cNvPr>
              <p:cNvSpPr txBox="1"/>
              <p:nvPr/>
            </p:nvSpPr>
            <p:spPr>
              <a:xfrm>
                <a:off x="4792830" y="5191389"/>
                <a:ext cx="3265509" cy="6596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𝑆𝐸</m:t>
                          </m:r>
                        </m:e>
                      </m:acc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zh-CN" alt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𝑅𝑆𝑆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09DE729-EE7B-254D-B7F6-0C53219A3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830" y="5191389"/>
                <a:ext cx="3265509" cy="659604"/>
              </a:xfrm>
              <a:prstGeom prst="rect">
                <a:avLst/>
              </a:prstGeom>
              <a:blipFill>
                <a:blip r:embed="rId7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>
            <a:extLst>
              <a:ext uri="{FF2B5EF4-FFF2-40B4-BE49-F238E27FC236}">
                <a16:creationId xmlns:a16="http://schemas.microsoft.com/office/drawing/2014/main" id="{6D2366AC-CFAC-024D-B422-0206AC8EDB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3650" y="5791298"/>
            <a:ext cx="44196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277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14329</TotalTime>
  <Words>2744</Words>
  <Application>Microsoft Macintosh PowerPoint</Application>
  <PresentationFormat>On-screen Show (4:3)</PresentationFormat>
  <Paragraphs>323</Paragraphs>
  <Slides>36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Calibri</vt:lpstr>
      <vt:lpstr>Cambria Math</vt:lpstr>
      <vt:lpstr>Symbol</vt:lpstr>
      <vt:lpstr>Tahoma</vt:lpstr>
      <vt:lpstr>Times New Roman</vt:lpstr>
      <vt:lpstr>Wingdings</vt:lpstr>
      <vt:lpstr>Clarity</vt:lpstr>
      <vt:lpstr>Equation</vt:lpstr>
      <vt:lpstr>Linear Regression – PART I</vt:lpstr>
      <vt:lpstr>The Linear Regression Model</vt:lpstr>
      <vt:lpstr>Least Squares Fit</vt:lpstr>
      <vt:lpstr>Relationship between population and least squares lines</vt:lpstr>
      <vt:lpstr>Unbiased Estimation</vt:lpstr>
      <vt:lpstr>Confidence Interval</vt:lpstr>
      <vt:lpstr>95% Confidence Interval for The Estimate of Coefficients in The Linear Model</vt:lpstr>
      <vt:lpstr>Example 1</vt:lpstr>
      <vt:lpstr>Example 2</vt:lpstr>
      <vt:lpstr>Hypothesis Test</vt:lpstr>
      <vt:lpstr>Hypothesis Test</vt:lpstr>
      <vt:lpstr>Hypothesis Test – p-value</vt:lpstr>
      <vt:lpstr>Hypothesis on Linear Model</vt:lpstr>
      <vt:lpstr>Example 3</vt:lpstr>
      <vt:lpstr>PowerPoint Presentation</vt:lpstr>
      <vt:lpstr>Normal Distribution and Student Distribution</vt:lpstr>
      <vt:lpstr>Inference in Regression</vt:lpstr>
      <vt:lpstr>Measures of Fit: R2</vt:lpstr>
      <vt:lpstr>Measures of Fit: R^2</vt:lpstr>
      <vt:lpstr>Multiple Linear Regression</vt:lpstr>
      <vt:lpstr>Some Relevant Questions</vt:lpstr>
      <vt:lpstr>1. Testing Individual Variables</vt:lpstr>
      <vt:lpstr>How to make it in R?</vt:lpstr>
      <vt:lpstr>2. Is the whole regression explaining anything at all? </vt:lpstr>
      <vt:lpstr>PowerPoint Presentation</vt:lpstr>
      <vt:lpstr>Test whether a subset of coefficients are 0</vt:lpstr>
      <vt:lpstr>PowerPoint Presentation</vt:lpstr>
      <vt:lpstr>3. Which variable is the most important?</vt:lpstr>
      <vt:lpstr>Qualitative Predictors</vt:lpstr>
      <vt:lpstr>Interpretation</vt:lpstr>
      <vt:lpstr>Other Coding Schemes</vt:lpstr>
      <vt:lpstr>Qualitative Predictors with More than Two Variables</vt:lpstr>
      <vt:lpstr>PowerPoint Presentation</vt:lpstr>
      <vt:lpstr>Example 5. Simple Linear Model in R</vt:lpstr>
      <vt:lpstr>Example 6. Multiple Linear Regression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Abbass Sharif</dc:creator>
  <cp:lastModifiedBy>Microsoft Office User</cp:lastModifiedBy>
  <cp:revision>202</cp:revision>
  <cp:lastPrinted>2013-09-10T02:43:54Z</cp:lastPrinted>
  <dcterms:created xsi:type="dcterms:W3CDTF">2013-08-14T17:09:52Z</dcterms:created>
  <dcterms:modified xsi:type="dcterms:W3CDTF">2022-01-18T20:26:25Z</dcterms:modified>
</cp:coreProperties>
</file>